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_rels/notesSlide3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5.xml.rels" ContentType="application/vnd.openxmlformats-package.relationships+xml"/>
  <Override PartName="/ppt/notesSlides/_rels/notesSlide7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3.wmf" ContentType="image/x-wmf"/>
  <Override PartName="/ppt/media/image9.png" ContentType="image/png"/>
  <Override PartName="/ppt/media/image30.png" ContentType="image/png"/>
  <Override PartName="/ppt/media/image42.wmf" ContentType="image/x-wmf"/>
  <Override PartName="/ppt/media/image8.png" ContentType="image/png"/>
  <Override PartName="/ppt/media/image33.png" ContentType="image/png"/>
  <Override PartName="/ppt/media/image3.png" ContentType="image/png"/>
  <Override PartName="/ppt/media/image32.png" ContentType="image/png"/>
  <Override PartName="/ppt/media/image2.png" ContentType="image/png"/>
  <Override PartName="/ppt/media/image72.wmf" ContentType="image/x-wmf"/>
  <Override PartName="/ppt/media/image31.png" ContentType="image/png"/>
  <Override PartName="/ppt/media/image1.png" ContentType="image/png"/>
  <Override PartName="/ppt/media/image15.jpeg" ContentType="image/jpeg"/>
  <Override PartName="/ppt/media/image64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67.jpeg" ContentType="image/jpeg"/>
  <Override PartName="/ppt/media/image58.png" ContentType="image/png"/>
  <Override PartName="/ppt/media/image11.png" ContentType="image/png"/>
  <Override PartName="/ppt/media/image74.png" ContentType="image/png"/>
  <Override PartName="/ppt/media/image25.png" ContentType="image/png"/>
  <Override PartName="/ppt/media/image62.png" ContentType="image/png"/>
  <Override PartName="/ppt/media/image73.jpeg" ContentType="image/jpeg"/>
  <Override PartName="/ppt/media/image22.png" ContentType="image/png"/>
  <Override PartName="/ppt/media/image24.jpeg" ContentType="image/jpeg"/>
  <Override PartName="/ppt/media/image66.jpeg" ContentType="image/jpeg"/>
  <Override PartName="/ppt/media/image59.png" ContentType="image/png"/>
  <Override PartName="/ppt/media/image71.jpeg" ContentType="image/jpeg"/>
  <Override PartName="/ppt/media/image61.png" ContentType="image/png"/>
  <Override PartName="/ppt/media/image41.wmf" ContentType="image/x-wmf"/>
  <Override PartName="/ppt/media/image7.png" ContentType="image/png"/>
  <Override PartName="/ppt/media/image19.png" ContentType="image/png"/>
  <Override PartName="/ppt/media/image69.jpeg" ContentType="image/jpeg"/>
  <Override PartName="/ppt/media/image27.png" ContentType="image/png"/>
  <Override PartName="/ppt/media/image26.png" ContentType="image/png"/>
  <Override PartName="/ppt/media/image63.png" ContentType="image/png"/>
  <Override PartName="/ppt/media/image60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23.png" ContentType="image/png"/>
  <Override PartName="/ppt/media/image13.jpeg" ContentType="image/jpeg"/>
  <Override PartName="/ppt/media/image44.png" ContentType="image/png"/>
  <Override PartName="/ppt/media/image28.png" ContentType="image/png"/>
  <Override PartName="/ppt/media/image10.png" ContentType="image/png"/>
  <Override PartName="/ppt/media/image68.wmf" ContentType="image/x-wmf"/>
  <Override PartName="/ppt/media/image35.jpeg" ContentType="image/jpeg"/>
  <Override PartName="/ppt/media/image47.png" ContentType="image/png"/>
  <Override PartName="/ppt/media/image29.png" ContentType="image/png"/>
  <Override PartName="/ppt/media/image36.png" ContentType="image/png"/>
  <Override PartName="/ppt/media/image48.png" ContentType="image/png"/>
  <Override PartName="/ppt/media/image70.wmf" ContentType="image/x-wmf"/>
  <Override PartName="/ppt/media/image37.png" ContentType="image/png"/>
  <Override PartName="/ppt/media/image18.png" ContentType="image/png"/>
  <Override PartName="/ppt/media/image6.png" ContentType="image/png"/>
  <Override PartName="/ppt/media/image40.wmf" ContentType="image/x-wmf"/>
  <Override PartName="/ppt/media/image12.png" ContentType="image/png"/>
  <Override PartName="/ppt/media/image49.png" ContentType="image/png"/>
  <Override PartName="/ppt/media/image65.jpeg" ContentType="image/jpeg"/>
  <Override PartName="/ppt/media/image38.png" ContentType="image/png"/>
  <Override PartName="/ppt/media/image14.jpeg" ContentType="image/jpeg"/>
  <Override PartName="/ppt/media/image54.png" ContentType="image/png"/>
  <Override PartName="/ppt/media/image39.jpeg" ContentType="image/jpeg"/>
  <Override PartName="/ppt/media/image17.png" ContentType="image/png"/>
  <Override PartName="/ppt/media/image5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56EBFD86-084D-498C-8E81-F184E72F10EF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30724CA-EF39-44AB-BBEC-72548C4E240A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25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39A73EE-2393-4692-9F97-14BCBAEFC983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A77D547-68BD-46D0-AD1F-D0682428A14A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FB8A324-F7C8-4EB0-B8DB-58537E114E7D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34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F54E4D7-74C8-4B22-AC13-459E75EE2ABF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3E1454A-EA4E-48D6-B9B0-1DE51A61082E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788A546-C546-4180-9BD4-B9CB49A81B43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43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9AF56EE-8873-4CDF-BE69-6458E6A819B8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46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D8B8BCB-DE9D-4591-907D-8242C8A0ECEB}" type="slidenum">
              <a:rPr b="0" lang="en-US" sz="1300" spc="-1" strike="noStrike">
                <a:solidFill>
                  <a:srgbClr val="000000"/>
                </a:solidFill>
                <a:latin typeface="Tahoma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49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Add more unique colors (3-4)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1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0B4C451-D146-465B-8D50-F440AD9E92D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Pca3d2d in lecture-slides/assets/pca/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Label axes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0624932-2641-4B06-A080-BA061B11090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Change numbers to LATEX as well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2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AA107C4-7AC9-49A6-83B0-BB41BB58723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edit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Master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title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7FDE78E-E06D-4B2C-91B5-E68746577737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4/3/23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87A4EDF-29B8-4C18-9EA4-2F15B9CA51D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Master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F6B8B02-E965-4542-B593-320F02D21C89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4/3/23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8DAD103-EACD-45DA-A714-019A3E0973B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636F2D9-3FAE-4EFA-8B40-FBF2047DEFCB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4/3/23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AE49EBC-D7CA-4BFC-8999-6CAB4FBFEC2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D99C7EC-5880-4CDF-B47E-D0E704DADF94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4/3/23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31BCF7F-D27F-4491-9779-412212C9A87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image" Target="../media/image41.wmf"/><Relationship Id="rId3" Type="http://schemas.openxmlformats.org/officeDocument/2006/relationships/image" Target="../media/image42.wmf"/><Relationship Id="rId4" Type="http://schemas.openxmlformats.org/officeDocument/2006/relationships/image" Target="../media/image43.wmf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8.wmf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0.wmf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2.wmf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slideLayout" Target="../slideLayouts/slideLayout25.xml"/><Relationship Id="rId1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slideLayout" Target="../slideLayouts/slideLayout25.xml"/><Relationship Id="rId1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slideLayout" Target="../slideLayouts/slideLayout25.xml"/><Relationship Id="rId1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1523880" y="2137320"/>
            <a:ext cx="9143640" cy="13723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Dimensionality Reduction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Content Placeholder 3" descr=""/>
          <p:cNvPicPr/>
          <p:nvPr/>
        </p:nvPicPr>
        <p:blipFill>
          <a:blip r:embed="rId1"/>
          <a:stretch/>
        </p:blipFill>
        <p:spPr>
          <a:xfrm>
            <a:off x="765720" y="-93240"/>
            <a:ext cx="10630080" cy="6229440"/>
          </a:xfrm>
          <a:prstGeom prst="rect">
            <a:avLst/>
          </a:prstGeom>
          <a:ln>
            <a:noFill/>
          </a:ln>
        </p:spPr>
      </p:pic>
      <p:sp>
        <p:nvSpPr>
          <p:cNvPr id="311" name="CustomShape 1"/>
          <p:cNvSpPr/>
          <p:nvPr/>
        </p:nvSpPr>
        <p:spPr>
          <a:xfrm>
            <a:off x="-148680" y="6113880"/>
            <a:ext cx="749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Positive: Both dimensions increase or decrease together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6013440" y="6113880"/>
            <a:ext cx="6487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Negative: While one increase the other decrease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4683960" y="13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Covariance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Used to find relationships between dimensions in high dimensional data sets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5" name="Picture 3" descr=""/>
          <p:cNvPicPr/>
          <p:nvPr/>
        </p:nvPicPr>
        <p:blipFill>
          <a:blip r:embed="rId1"/>
          <a:stretch/>
        </p:blipFill>
        <p:spPr>
          <a:xfrm>
            <a:off x="2795400" y="3183840"/>
            <a:ext cx="6965640" cy="1243440"/>
          </a:xfrm>
          <a:prstGeom prst="rect">
            <a:avLst/>
          </a:prstGeom>
          <a:ln>
            <a:noFill/>
          </a:ln>
        </p:spPr>
      </p:pic>
      <p:sp>
        <p:nvSpPr>
          <p:cNvPr id="316" name="CustomShape 3"/>
          <p:cNvSpPr/>
          <p:nvPr/>
        </p:nvSpPr>
        <p:spPr>
          <a:xfrm>
            <a:off x="5522040" y="4748400"/>
            <a:ext cx="2255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Sample mean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7" name="CustomShape 4"/>
          <p:cNvSpPr/>
          <p:nvPr/>
        </p:nvSpPr>
        <p:spPr>
          <a:xfrm>
            <a:off x="6518160" y="4001400"/>
            <a:ext cx="360" cy="74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2687760" y="-367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Eigenvector and Eigenvalue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5148720" y="1149840"/>
            <a:ext cx="215280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7030a0"/>
                </a:solidFill>
                <a:latin typeface="Calibri"/>
              </a:rPr>
              <a:t>Ax = </a:t>
            </a:r>
            <a:r>
              <a:rPr b="1" lang="el-GR" sz="4000" spc="-1" strike="noStrike">
                <a:solidFill>
                  <a:srgbClr val="7030a0"/>
                </a:solidFill>
                <a:latin typeface="Calibri"/>
              </a:rPr>
              <a:t>λ</a:t>
            </a:r>
            <a:r>
              <a:rPr b="1" lang="en-US" sz="4000" spc="-1" strike="noStrike">
                <a:solidFill>
                  <a:srgbClr val="7030a0"/>
                </a:solidFill>
                <a:latin typeface="Calibri"/>
              </a:rPr>
              <a:t>x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2687760" y="1837080"/>
            <a:ext cx="7520760" cy="27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500" spc="-1" strike="noStrike">
                <a:solidFill>
                  <a:srgbClr val="0070c0"/>
                </a:solidFill>
                <a:latin typeface="Calibri"/>
              </a:rPr>
              <a:t>A: Square Matirx</a:t>
            </a:r>
            <a:endParaRPr b="0" lang="en-IN" sz="3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l-GR" sz="3500" spc="-1" strike="noStrike">
                <a:solidFill>
                  <a:srgbClr val="0070c0"/>
                </a:solidFill>
                <a:latin typeface="Calibri"/>
              </a:rPr>
              <a:t>λ</a:t>
            </a:r>
            <a:r>
              <a:rPr b="1" lang="en-US" sz="3500" spc="-1" strike="noStrike">
                <a:solidFill>
                  <a:srgbClr val="0070c0"/>
                </a:solidFill>
                <a:latin typeface="Calibri"/>
              </a:rPr>
              <a:t>: Eigenvector or characteristic vector</a:t>
            </a:r>
            <a:endParaRPr b="0" lang="en-IN" sz="3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500" spc="-1" strike="noStrike">
                <a:solidFill>
                  <a:srgbClr val="0070c0"/>
                </a:solidFill>
                <a:latin typeface="Calibri"/>
              </a:rPr>
              <a:t>X: Eigenvalue or characteristic value</a:t>
            </a:r>
            <a:endParaRPr b="0" lang="en-IN" sz="3500" spc="-1" strike="noStrike">
              <a:latin typeface="Arial"/>
            </a:endParaRPr>
          </a:p>
        </p:txBody>
      </p:sp>
      <p:sp>
        <p:nvSpPr>
          <p:cNvPr id="321" name="CustomShape 4"/>
          <p:cNvSpPr/>
          <p:nvPr/>
        </p:nvSpPr>
        <p:spPr>
          <a:xfrm>
            <a:off x="2712240" y="3863520"/>
            <a:ext cx="891360" cy="708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5"/>
          <p:cNvSpPr/>
          <p:nvPr/>
        </p:nvSpPr>
        <p:spPr>
          <a:xfrm>
            <a:off x="2859840" y="3863520"/>
            <a:ext cx="717660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n-US" sz="2200" spc="-1" strike="noStrike">
                <a:solidFill>
                  <a:srgbClr val="000000"/>
                </a:solidFill>
                <a:latin typeface="Calibri"/>
              </a:rPr>
              <a:t>The zero vector can not be an eigenvector</a:t>
            </a:r>
            <a:endParaRPr b="0" lang="en-IN" sz="2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n-US" sz="2200" spc="-1" strike="noStrike">
                <a:solidFill>
                  <a:srgbClr val="000000"/>
                </a:solidFill>
                <a:latin typeface="Calibri"/>
              </a:rPr>
              <a:t>The value zero can be eigenvalue 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2687760" y="-367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Eigenvector and Eigenvalue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5148720" y="1149840"/>
            <a:ext cx="215280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7030a0"/>
                </a:solidFill>
                <a:latin typeface="Calibri"/>
              </a:rPr>
              <a:t>Ax = </a:t>
            </a:r>
            <a:r>
              <a:rPr b="1" lang="el-GR" sz="4000" spc="-1" strike="noStrike">
                <a:solidFill>
                  <a:srgbClr val="7030a0"/>
                </a:solidFill>
                <a:latin typeface="Calibri"/>
              </a:rPr>
              <a:t>λ</a:t>
            </a:r>
            <a:r>
              <a:rPr b="1" lang="en-US" sz="4000" spc="-1" strike="noStrike">
                <a:solidFill>
                  <a:srgbClr val="7030a0"/>
                </a:solidFill>
                <a:latin typeface="Calibri"/>
              </a:rPr>
              <a:t>x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2687760" y="1837080"/>
            <a:ext cx="7520760" cy="27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500" spc="-1" strike="noStrike">
                <a:solidFill>
                  <a:srgbClr val="0070c0"/>
                </a:solidFill>
                <a:latin typeface="Calibri"/>
              </a:rPr>
              <a:t>A: Square Matirx</a:t>
            </a:r>
            <a:endParaRPr b="0" lang="en-IN" sz="3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l-GR" sz="3500" spc="-1" strike="noStrike">
                <a:solidFill>
                  <a:srgbClr val="0070c0"/>
                </a:solidFill>
                <a:latin typeface="Calibri"/>
              </a:rPr>
              <a:t>λ</a:t>
            </a:r>
            <a:r>
              <a:rPr b="1" lang="en-US" sz="3500" spc="-1" strike="noStrike">
                <a:solidFill>
                  <a:srgbClr val="0070c0"/>
                </a:solidFill>
                <a:latin typeface="Calibri"/>
              </a:rPr>
              <a:t>: Eigenvector or characteristic vector</a:t>
            </a:r>
            <a:endParaRPr b="0" lang="en-IN" sz="3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500" spc="-1" strike="noStrike">
                <a:solidFill>
                  <a:srgbClr val="0070c0"/>
                </a:solidFill>
                <a:latin typeface="Calibri"/>
              </a:rPr>
              <a:t>X: Eigenvalue or characteristic value</a:t>
            </a:r>
            <a:endParaRPr b="0" lang="en-IN" sz="3500" spc="-1" strike="noStrike">
              <a:latin typeface="Arial"/>
            </a:endParaRPr>
          </a:p>
        </p:txBody>
      </p:sp>
      <p:sp>
        <p:nvSpPr>
          <p:cNvPr id="326" name="CustomShape 4"/>
          <p:cNvSpPr/>
          <p:nvPr/>
        </p:nvSpPr>
        <p:spPr>
          <a:xfrm>
            <a:off x="597960" y="3545280"/>
            <a:ext cx="1910880" cy="15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Example</a:t>
            </a:r>
            <a:endParaRPr b="0" lang="en-IN" sz="3000" spc="-1" strike="noStrike"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1"/>
          <a:stretch/>
        </p:blipFill>
        <p:spPr>
          <a:xfrm>
            <a:off x="2793960" y="3492360"/>
            <a:ext cx="7581960" cy="3352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2687760" y="-367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Eigenvector and Eigenvalue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5478840" y="1112400"/>
            <a:ext cx="310752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"/>
              </a:rPr>
              <a:t>Ax - </a:t>
            </a:r>
            <a:r>
              <a:rPr b="1" lang="el-GR" sz="3600" spc="-1" strike="noStrike">
                <a:solidFill>
                  <a:srgbClr val="0070c0"/>
                </a:solidFill>
                <a:latin typeface="Calibri"/>
              </a:rPr>
              <a:t>λ</a:t>
            </a:r>
            <a:r>
              <a:rPr b="1" lang="en-US" sz="3600" spc="-1" strike="noStrike">
                <a:solidFill>
                  <a:srgbClr val="0070c0"/>
                </a:solidFill>
                <a:latin typeface="Calibri"/>
              </a:rPr>
              <a:t>x</a:t>
            </a:r>
            <a:r>
              <a:rPr b="0" lang="en-US" sz="3600" spc="-1" strike="noStrike">
                <a:solidFill>
                  <a:srgbClr val="0070c0"/>
                </a:solidFill>
                <a:latin typeface="Calibri"/>
              </a:rPr>
              <a:t> </a:t>
            </a:r>
            <a:r>
              <a:rPr b="1" lang="en-US" sz="3600" spc="-1" strike="noStrike">
                <a:solidFill>
                  <a:srgbClr val="0070c0"/>
                </a:solidFill>
                <a:latin typeface="Calibri"/>
              </a:rPr>
              <a:t>= 0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"/>
              </a:rPr>
              <a:t>(A – </a:t>
            </a:r>
            <a:r>
              <a:rPr b="1" lang="el-GR" sz="3600" spc="-1" strike="noStrike">
                <a:solidFill>
                  <a:srgbClr val="0070c0"/>
                </a:solidFill>
                <a:latin typeface="Calibri"/>
              </a:rPr>
              <a:t>λ</a:t>
            </a:r>
            <a:r>
              <a:rPr b="1" lang="en-US" sz="3600" spc="-1" strike="noStrike">
                <a:solidFill>
                  <a:srgbClr val="0070c0"/>
                </a:solidFill>
                <a:latin typeface="Calibri"/>
              </a:rPr>
              <a:t>I)x</a:t>
            </a:r>
            <a:r>
              <a:rPr b="0" lang="en-US" sz="3600" spc="-1" strike="noStrike">
                <a:solidFill>
                  <a:srgbClr val="0070c0"/>
                </a:solidFill>
                <a:latin typeface="Calibri"/>
              </a:rPr>
              <a:t> </a:t>
            </a:r>
            <a:r>
              <a:rPr b="1" lang="en-US" sz="3600" spc="-1" strike="noStrike">
                <a:solidFill>
                  <a:srgbClr val="0070c0"/>
                </a:solidFill>
                <a:latin typeface="Calibri"/>
              </a:rPr>
              <a:t>= 0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5328360" y="2571840"/>
            <a:ext cx="25873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"/>
              </a:rPr>
              <a:t>B = A – </a:t>
            </a:r>
            <a:r>
              <a:rPr b="1" lang="el-GR" sz="3600" spc="-1" strike="noStrike">
                <a:solidFill>
                  <a:srgbClr val="0070c0"/>
                </a:solidFill>
                <a:latin typeface="Calibri"/>
              </a:rPr>
              <a:t>λ</a:t>
            </a:r>
            <a:r>
              <a:rPr b="1" lang="en-US" sz="3600" spc="-1" strike="noStrike">
                <a:solidFill>
                  <a:srgbClr val="0070c0"/>
                </a:solidFill>
                <a:latin typeface="Calibri"/>
              </a:rPr>
              <a:t>I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"/>
              </a:rPr>
              <a:t>Bx</a:t>
            </a:r>
            <a:r>
              <a:rPr b="0" lang="en-US" sz="3600" spc="-1" strike="noStrike">
                <a:solidFill>
                  <a:srgbClr val="0070c0"/>
                </a:solidFill>
                <a:latin typeface="Calibri"/>
              </a:rPr>
              <a:t> </a:t>
            </a:r>
            <a:r>
              <a:rPr b="1" lang="en-US" sz="3600" spc="-1" strike="noStrike">
                <a:solidFill>
                  <a:srgbClr val="0070c0"/>
                </a:solidFill>
                <a:latin typeface="Calibri"/>
              </a:rPr>
              <a:t>= 0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5195160" y="4071960"/>
            <a:ext cx="3154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"/>
              </a:rPr>
              <a:t>x = B</a:t>
            </a:r>
            <a:r>
              <a:rPr b="1" lang="en-US" sz="3600" spc="-1" strike="noStrike" baseline="30000">
                <a:solidFill>
                  <a:srgbClr val="0070c0"/>
                </a:solidFill>
                <a:latin typeface="Calibri"/>
              </a:rPr>
              <a:t>-1</a:t>
            </a:r>
            <a:r>
              <a:rPr b="1" lang="en-US" sz="3600" spc="-1" strike="noStrike">
                <a:solidFill>
                  <a:srgbClr val="0070c0"/>
                </a:solidFill>
                <a:latin typeface="Calibri"/>
              </a:rPr>
              <a:t>0 = 0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32" name="CustomShape 5"/>
          <p:cNvSpPr/>
          <p:nvPr/>
        </p:nvSpPr>
        <p:spPr>
          <a:xfrm>
            <a:off x="-478440" y="2874600"/>
            <a:ext cx="5269680" cy="47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000000"/>
                </a:solidFill>
                <a:latin typeface="Calibri"/>
              </a:rPr>
              <a:t>If we define a new matrix B: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3" name="CustomShape 6"/>
          <p:cNvSpPr/>
          <p:nvPr/>
        </p:nvSpPr>
        <p:spPr>
          <a:xfrm>
            <a:off x="790920" y="4156560"/>
            <a:ext cx="3625560" cy="47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000000"/>
                </a:solidFill>
                <a:latin typeface="Calibri"/>
              </a:rPr>
              <a:t>If B has an inverse:</a:t>
            </a:r>
            <a:endParaRPr b="0" lang="en-IN" sz="2500" spc="-1" strike="noStrike">
              <a:latin typeface="Arial"/>
            </a:endParaRPr>
          </a:p>
        </p:txBody>
      </p:sp>
      <p:sp>
        <p:nvSpPr>
          <p:cNvPr id="334" name="CustomShape 7"/>
          <p:cNvSpPr/>
          <p:nvPr/>
        </p:nvSpPr>
        <p:spPr>
          <a:xfrm>
            <a:off x="8516880" y="3964320"/>
            <a:ext cx="2858040" cy="16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f0000"/>
                </a:solidFill>
                <a:latin typeface="Calibri"/>
              </a:rPr>
              <a:t>BUT! an eigenvector cannot be zero!!</a:t>
            </a:r>
            <a:endParaRPr b="0" lang="en-IN" sz="2500" spc="-1" strike="noStrike">
              <a:latin typeface="Arial"/>
            </a:endParaRPr>
          </a:p>
        </p:txBody>
      </p:sp>
      <p:sp>
        <p:nvSpPr>
          <p:cNvPr id="335" name="CustomShape 8"/>
          <p:cNvSpPr/>
          <p:nvPr/>
        </p:nvSpPr>
        <p:spPr>
          <a:xfrm>
            <a:off x="3221280" y="5033880"/>
            <a:ext cx="6801120" cy="12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000000"/>
                </a:solidFill>
                <a:latin typeface="Calibri"/>
              </a:rPr>
              <a:t>x will be an eigenvector of A if and only if  B does not have an inverse, or equivalently det(B)=0 :</a:t>
            </a:r>
            <a:endParaRPr b="0" lang="en-IN" sz="2500" spc="-1" strike="noStrike">
              <a:latin typeface="Arial"/>
            </a:endParaRPr>
          </a:p>
        </p:txBody>
      </p:sp>
      <p:sp>
        <p:nvSpPr>
          <p:cNvPr id="336" name="CustomShape 9"/>
          <p:cNvSpPr/>
          <p:nvPr/>
        </p:nvSpPr>
        <p:spPr>
          <a:xfrm>
            <a:off x="4857840" y="5895720"/>
            <a:ext cx="3829680" cy="639000"/>
          </a:xfrm>
          <a:prstGeom prst="rect">
            <a:avLst/>
          </a:prstGeom>
          <a:noFill/>
          <a:ln w="2844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1" lang="en-US" sz="3600" spc="-1" strike="noStrike">
                <a:solidFill>
                  <a:srgbClr val="0070c0"/>
                </a:solidFill>
                <a:latin typeface="Calibri"/>
              </a:rPr>
              <a:t>det(A – </a:t>
            </a:r>
            <a:r>
              <a:rPr b="1" lang="el-GR" sz="3600" spc="-1" strike="noStrike">
                <a:solidFill>
                  <a:srgbClr val="0070c0"/>
                </a:solidFill>
                <a:latin typeface="Calibri"/>
              </a:rPr>
              <a:t>λ</a:t>
            </a:r>
            <a:r>
              <a:rPr b="1" lang="en-US" sz="3600" spc="-1" strike="noStrike">
                <a:solidFill>
                  <a:srgbClr val="0070c0"/>
                </a:solidFill>
                <a:latin typeface="Calibri"/>
              </a:rPr>
              <a:t>I) = 0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37" name="CustomShape 10"/>
          <p:cNvSpPr/>
          <p:nvPr/>
        </p:nvSpPr>
        <p:spPr>
          <a:xfrm>
            <a:off x="1874880" y="1382040"/>
            <a:ext cx="2113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7030a0"/>
                </a:solidFill>
                <a:latin typeface="Calibri"/>
              </a:rPr>
              <a:t>Ax = </a:t>
            </a:r>
            <a:r>
              <a:rPr b="1" lang="el-GR" sz="3600" spc="-1" strike="noStrike">
                <a:solidFill>
                  <a:srgbClr val="7030a0"/>
                </a:solidFill>
                <a:latin typeface="Calibri"/>
              </a:rPr>
              <a:t>λ</a:t>
            </a:r>
            <a:r>
              <a:rPr b="1" lang="en-US" sz="3600" spc="-1" strike="noStrike">
                <a:solidFill>
                  <a:srgbClr val="7030a0"/>
                </a:solidFill>
                <a:latin typeface="Calibri"/>
              </a:rPr>
              <a:t>x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38" name="CustomShape 11"/>
          <p:cNvSpPr/>
          <p:nvPr/>
        </p:nvSpPr>
        <p:spPr>
          <a:xfrm>
            <a:off x="4328640" y="1704960"/>
            <a:ext cx="699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b05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12"/>
          <p:cNvSpPr/>
          <p:nvPr/>
        </p:nvSpPr>
        <p:spPr>
          <a:xfrm>
            <a:off x="4419000" y="3141720"/>
            <a:ext cx="699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b05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13"/>
          <p:cNvSpPr/>
          <p:nvPr/>
        </p:nvSpPr>
        <p:spPr>
          <a:xfrm>
            <a:off x="4328640" y="4395240"/>
            <a:ext cx="699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b05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4"/>
          <p:cNvSpPr/>
          <p:nvPr/>
        </p:nvSpPr>
        <p:spPr>
          <a:xfrm>
            <a:off x="1748160" y="5044320"/>
            <a:ext cx="1182960" cy="80424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2" name="Picture 19" descr=""/>
          <p:cNvPicPr/>
          <p:nvPr/>
        </p:nvPicPr>
        <p:blipFill>
          <a:blip r:embed="rId1"/>
          <a:stretch/>
        </p:blipFill>
        <p:spPr>
          <a:xfrm>
            <a:off x="7989120" y="4123800"/>
            <a:ext cx="527400" cy="52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2075400" y="1111680"/>
            <a:ext cx="9143640" cy="58669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3333ff"/>
                </a:solidFill>
                <a:latin typeface="Calibri"/>
              </a:rPr>
              <a:t>Example 1: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Find the eigenvalues of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     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two eigenvalues: </a:t>
            </a:r>
            <a:r>
              <a:rPr b="0" lang="en-US" sz="2000" spc="-1" strike="noStrike">
                <a:solidFill>
                  <a:srgbClr val="000000"/>
                </a:solidFill>
                <a:latin typeface="Symbol"/>
              </a:rPr>
              <a:t>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1, </a:t>
            </a:r>
            <a:r>
              <a:rPr b="0" lang="en-US" sz="2000" spc="-1" strike="noStrike">
                <a:solidFill>
                  <a:srgbClr val="000000"/>
                </a:solidFill>
                <a:latin typeface="Symbol"/>
              </a:rPr>
              <a:t>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2 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70c0"/>
                </a:solidFill>
                <a:latin typeface="Calibri"/>
              </a:rPr>
              <a:t>Note: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The roots of the characteristic equation can be repeated. That is, </a:t>
            </a:r>
            <a:r>
              <a:rPr b="0" lang="el-GR" sz="2000" spc="-1" strike="noStrike">
                <a:solidFill>
                  <a:srgbClr val="000000"/>
                </a:solidFill>
                <a:latin typeface="Calibri"/>
              </a:rPr>
              <a:t>λ</a:t>
            </a:r>
            <a:r>
              <a:rPr b="0" lang="en-US" sz="20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= </a:t>
            </a:r>
            <a:r>
              <a:rPr b="0" lang="el-GR" sz="2000" spc="-1" strike="noStrike">
                <a:solidFill>
                  <a:srgbClr val="000000"/>
                </a:solidFill>
                <a:latin typeface="Calibri"/>
              </a:rPr>
              <a:t>λ</a:t>
            </a:r>
            <a:r>
              <a:rPr b="0" lang="en-US" sz="20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=…= </a:t>
            </a:r>
            <a:r>
              <a:rPr b="0" lang="el-GR" sz="2000" spc="-1" strike="noStrike">
                <a:solidFill>
                  <a:srgbClr val="000000"/>
                </a:solidFill>
                <a:latin typeface="Calibri"/>
              </a:rPr>
              <a:t>λ</a:t>
            </a:r>
            <a:r>
              <a:rPr b="0" lang="en-US" sz="2000" spc="-1" strike="noStrike" baseline="-25000">
                <a:solidFill>
                  <a:srgbClr val="000000"/>
                </a:solidFill>
                <a:latin typeface="Calibri"/>
              </a:rPr>
              <a:t>k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. If that happens, the eigenvalue is said to be of multiplicity k.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3333ff"/>
                </a:solidFill>
                <a:latin typeface="Calibri"/>
              </a:rPr>
              <a:t>Example 2: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Find the eigenvalues of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            </a:t>
            </a:r>
            <a:r>
              <a:rPr b="0" lang="el-GR" sz="2000" spc="-1" strike="noStrike">
                <a:solidFill>
                  <a:srgbClr val="000000"/>
                </a:solidFill>
                <a:latin typeface="Calibri"/>
              </a:rPr>
              <a:t>λ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= 2 is an eigenvector of multiplicity 3.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TextShape 2"/>
          <p:cNvSpPr txBox="1"/>
          <p:nvPr/>
        </p:nvSpPr>
        <p:spPr>
          <a:xfrm>
            <a:off x="2687760" y="-367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Eigenvector and Eigenvalue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6413400" y="1079640"/>
            <a:ext cx="1803240" cy="914400"/>
          </a:xfrm>
          <a:prstGeom prst="rect">
            <a:avLst/>
          </a:prstGeom>
          <a:ln>
            <a:noFill/>
          </a:ln>
        </p:spPr>
      </p:pic>
      <p:pic>
        <p:nvPicPr>
          <p:cNvPr id="346" name="" descr=""/>
          <p:cNvPicPr/>
          <p:nvPr/>
        </p:nvPicPr>
        <p:blipFill>
          <a:blip r:embed="rId2"/>
          <a:stretch/>
        </p:blipFill>
        <p:spPr>
          <a:xfrm>
            <a:off x="2832120" y="1778040"/>
            <a:ext cx="5384880" cy="1422360"/>
          </a:xfrm>
          <a:prstGeom prst="rect">
            <a:avLst/>
          </a:prstGeom>
          <a:ln>
            <a:noFill/>
          </a:ln>
        </p:spPr>
      </p:pic>
      <p:pic>
        <p:nvPicPr>
          <p:cNvPr id="347" name="" descr=""/>
          <p:cNvPicPr/>
          <p:nvPr/>
        </p:nvPicPr>
        <p:blipFill>
          <a:blip r:embed="rId3"/>
          <a:stretch/>
        </p:blipFill>
        <p:spPr>
          <a:xfrm>
            <a:off x="6261120" y="4127400"/>
            <a:ext cx="1905120" cy="1422360"/>
          </a:xfrm>
          <a:prstGeom prst="rect">
            <a:avLst/>
          </a:prstGeom>
          <a:ln>
            <a:noFill/>
          </a:ln>
        </p:spPr>
      </p:pic>
      <p:pic>
        <p:nvPicPr>
          <p:cNvPr id="348" name="" descr=""/>
          <p:cNvPicPr/>
          <p:nvPr/>
        </p:nvPicPr>
        <p:blipFill>
          <a:blip r:embed="rId4"/>
          <a:stretch/>
        </p:blipFill>
        <p:spPr>
          <a:xfrm>
            <a:off x="2374920" y="5346720"/>
            <a:ext cx="5511960" cy="142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nodeType="clickEffect" fill="hold">
                      <p:stCondLst>
                        <p:cond delay="indefinite"/>
                      </p:stCondLst>
                      <p:childTnLst>
                        <p:par>
                          <p:cTn id="10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nodeType="clickEffect" fill="hold">
                      <p:stCondLst>
                        <p:cond delay="indefinite"/>
                      </p:stCondLst>
                      <p:childTnLst>
                        <p:par>
                          <p:cTn id="10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nodeType="clickEffect" fill="hold">
                      <p:stCondLst>
                        <p:cond delay="indefinite"/>
                      </p:stCondLst>
                      <p:childTnLst>
                        <p:par>
                          <p:cTn id="11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nodeType="clickEffect" fill="hold">
                      <p:stCondLst>
                        <p:cond delay="indefinite"/>
                      </p:stCondLst>
                      <p:childTnLst>
                        <p:par>
                          <p:cTn id="11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nodeType="clickEffect" fill="hold">
                      <p:stCondLst>
                        <p:cond delay="indefinite"/>
                      </p:stCondLst>
                      <p:childTnLst>
                        <p:par>
                          <p:cTn id="12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nodeType="clickEffect" fill="hold">
                      <p:stCondLst>
                        <p:cond delay="indefinite"/>
                      </p:stCondLst>
                      <p:childTnLst>
                        <p:par>
                          <p:cTn id="12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nodeType="clickEffect" fill="hold">
                      <p:stCondLst>
                        <p:cond delay="indefinite"/>
                      </p:stCondLst>
                      <p:childTnLst>
                        <p:par>
                          <p:cTn id="13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2803680" y="166320"/>
            <a:ext cx="74246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Principal Component Analysis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0" name="Picture 4" descr=""/>
          <p:cNvPicPr/>
          <p:nvPr/>
        </p:nvPicPr>
        <p:blipFill>
          <a:blip r:embed="rId1"/>
          <a:stretch/>
        </p:blipFill>
        <p:spPr>
          <a:xfrm>
            <a:off x="4781160" y="1593360"/>
            <a:ext cx="5194080" cy="596520"/>
          </a:xfrm>
          <a:prstGeom prst="rect">
            <a:avLst/>
          </a:prstGeom>
          <a:ln>
            <a:noFill/>
          </a:ln>
        </p:spPr>
      </p:pic>
      <p:pic>
        <p:nvPicPr>
          <p:cNvPr id="351" name="Picture 7" descr=""/>
          <p:cNvPicPr/>
          <p:nvPr/>
        </p:nvPicPr>
        <p:blipFill>
          <a:blip r:embed="rId2"/>
          <a:stretch/>
        </p:blipFill>
        <p:spPr>
          <a:xfrm>
            <a:off x="4781160" y="2630520"/>
            <a:ext cx="2057040" cy="482400"/>
          </a:xfrm>
          <a:prstGeom prst="rect">
            <a:avLst/>
          </a:prstGeom>
          <a:ln>
            <a:noFill/>
          </a:ln>
        </p:spPr>
      </p:pic>
      <p:grpSp>
        <p:nvGrpSpPr>
          <p:cNvPr id="352" name="Group 2"/>
          <p:cNvGrpSpPr/>
          <p:nvPr/>
        </p:nvGrpSpPr>
        <p:grpSpPr>
          <a:xfrm>
            <a:off x="4669200" y="4429800"/>
            <a:ext cx="3580920" cy="2311200"/>
            <a:chOff x="4669200" y="4429800"/>
            <a:chExt cx="3580920" cy="2311200"/>
          </a:xfrm>
        </p:grpSpPr>
        <p:grpSp>
          <p:nvGrpSpPr>
            <p:cNvPr id="353" name="Group 3"/>
            <p:cNvGrpSpPr/>
            <p:nvPr/>
          </p:nvGrpSpPr>
          <p:grpSpPr>
            <a:xfrm>
              <a:off x="4669200" y="4429800"/>
              <a:ext cx="3580920" cy="2311200"/>
              <a:chOff x="4669200" y="4429800"/>
              <a:chExt cx="3580920" cy="2311200"/>
            </a:xfrm>
          </p:grpSpPr>
          <p:pic>
            <p:nvPicPr>
              <p:cNvPr id="354" name="Picture 5" descr=""/>
              <p:cNvPicPr/>
              <p:nvPr/>
            </p:nvPicPr>
            <p:blipFill>
              <a:blip r:embed="rId3"/>
              <a:stretch/>
            </p:blipFill>
            <p:spPr>
              <a:xfrm>
                <a:off x="4669200" y="4429800"/>
                <a:ext cx="3580920" cy="23112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5" name="CustomShape 4"/>
              <p:cNvSpPr/>
              <p:nvPr/>
            </p:nvSpPr>
            <p:spPr>
              <a:xfrm>
                <a:off x="6853680" y="6305760"/>
                <a:ext cx="333720" cy="3312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/>
            </p:style>
          </p:sp>
        </p:grpSp>
        <p:pic>
          <p:nvPicPr>
            <p:cNvPr id="356" name="Picture 10" descr=""/>
            <p:cNvPicPr/>
            <p:nvPr/>
          </p:nvPicPr>
          <p:blipFill>
            <a:blip r:embed="rId4"/>
            <a:stretch/>
          </p:blipFill>
          <p:spPr>
            <a:xfrm>
              <a:off x="6868800" y="6377400"/>
              <a:ext cx="318240" cy="2901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57" name="CustomShape 5"/>
          <p:cNvSpPr/>
          <p:nvPr/>
        </p:nvSpPr>
        <p:spPr>
          <a:xfrm>
            <a:off x="895320" y="1623600"/>
            <a:ext cx="147204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Calibri"/>
              </a:rPr>
              <a:t>Input:</a:t>
            </a:r>
            <a:endParaRPr b="0" lang="en-IN" sz="3000" spc="-1" strike="noStrike">
              <a:latin typeface="Arial"/>
            </a:endParaRPr>
          </a:p>
        </p:txBody>
      </p:sp>
      <p:sp>
        <p:nvSpPr>
          <p:cNvPr id="358" name="CustomShape 6"/>
          <p:cNvSpPr/>
          <p:nvPr/>
        </p:nvSpPr>
        <p:spPr>
          <a:xfrm>
            <a:off x="955440" y="3533400"/>
            <a:ext cx="949752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Calibri"/>
              </a:rPr>
              <a:t>Summarize a </a:t>
            </a:r>
            <a:r>
              <a:rPr b="1" i="1" lang="en-US" sz="30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1" lang="en-US" sz="3000" spc="-1" strike="noStrike">
                <a:solidFill>
                  <a:srgbClr val="000000"/>
                </a:solidFill>
                <a:latin typeface="Calibri"/>
              </a:rPr>
              <a:t> dimensional vector </a:t>
            </a:r>
            <a:r>
              <a:rPr b="1" i="1" lang="en-US" sz="3000" spc="-1" strike="noStrike">
                <a:solidFill>
                  <a:srgbClr val="000000"/>
                </a:solidFill>
                <a:latin typeface="Calibri"/>
              </a:rPr>
              <a:t>X</a:t>
            </a:r>
            <a:r>
              <a:rPr b="1" lang="en-US" sz="3000" spc="-1" strike="noStrike">
                <a:solidFill>
                  <a:srgbClr val="000000"/>
                </a:solidFill>
                <a:latin typeface="Calibri"/>
              </a:rPr>
              <a:t> with </a:t>
            </a:r>
            <a:r>
              <a:rPr b="1" i="1" lang="en-US" sz="3000" spc="-1" strike="noStrike">
                <a:solidFill>
                  <a:srgbClr val="000000"/>
                </a:solidFill>
                <a:latin typeface="Calibri"/>
              </a:rPr>
              <a:t>K</a:t>
            </a:r>
            <a:r>
              <a:rPr b="1" lang="en-US" sz="3000" spc="-1" strike="noStrike">
                <a:solidFill>
                  <a:srgbClr val="000000"/>
                </a:solidFill>
                <a:latin typeface="Calibri"/>
              </a:rPr>
              <a:t> dimensional feature vector </a:t>
            </a:r>
            <a:r>
              <a:rPr b="1" i="1" lang="en-US" sz="3000" spc="-1" strike="noStrike">
                <a:solidFill>
                  <a:srgbClr val="000000"/>
                </a:solidFill>
                <a:latin typeface="Calibri"/>
              </a:rPr>
              <a:t>h(x)</a:t>
            </a:r>
            <a:endParaRPr b="0" lang="en-IN" sz="3000" spc="-1" strike="noStrike">
              <a:latin typeface="Arial"/>
            </a:endParaRPr>
          </a:p>
        </p:txBody>
      </p:sp>
      <p:sp>
        <p:nvSpPr>
          <p:cNvPr id="359" name="CustomShape 7"/>
          <p:cNvSpPr/>
          <p:nvPr/>
        </p:nvSpPr>
        <p:spPr>
          <a:xfrm>
            <a:off x="333360" y="2532600"/>
            <a:ext cx="458244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Calibri"/>
              </a:rPr>
              <a:t>Set of basis vectors:</a:t>
            </a:r>
            <a:endParaRPr b="0" lang="en-IN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Content Placeholder 3" descr=""/>
          <p:cNvPicPr/>
          <p:nvPr/>
        </p:nvPicPr>
        <p:blipFill>
          <a:blip r:embed="rId1"/>
          <a:stretch/>
        </p:blipFill>
        <p:spPr>
          <a:xfrm>
            <a:off x="5641200" y="2939760"/>
            <a:ext cx="2145960" cy="685440"/>
          </a:xfrm>
          <a:prstGeom prst="rect">
            <a:avLst/>
          </a:prstGeom>
          <a:ln>
            <a:noFill/>
          </a:ln>
        </p:spPr>
      </p:pic>
      <p:pic>
        <p:nvPicPr>
          <p:cNvPr id="361" name="Picture 4" descr=""/>
          <p:cNvPicPr/>
          <p:nvPr/>
        </p:nvPicPr>
        <p:blipFill>
          <a:blip r:embed="rId2"/>
          <a:stretch/>
        </p:blipFill>
        <p:spPr>
          <a:xfrm>
            <a:off x="5607000" y="3617640"/>
            <a:ext cx="2031480" cy="634680"/>
          </a:xfrm>
          <a:prstGeom prst="rect">
            <a:avLst/>
          </a:prstGeom>
          <a:ln>
            <a:noFill/>
          </a:ln>
        </p:spPr>
      </p:pic>
      <p:pic>
        <p:nvPicPr>
          <p:cNvPr id="362" name="Picture 6" descr=""/>
          <p:cNvPicPr/>
          <p:nvPr/>
        </p:nvPicPr>
        <p:blipFill>
          <a:blip r:embed="rId3"/>
          <a:stretch/>
        </p:blipFill>
        <p:spPr>
          <a:xfrm>
            <a:off x="3785040" y="5107320"/>
            <a:ext cx="2298240" cy="545760"/>
          </a:xfrm>
          <a:prstGeom prst="rect">
            <a:avLst/>
          </a:prstGeom>
          <a:ln>
            <a:noFill/>
          </a:ln>
        </p:spPr>
      </p:pic>
      <p:pic>
        <p:nvPicPr>
          <p:cNvPr id="363" name="Picture 7" descr=""/>
          <p:cNvPicPr/>
          <p:nvPr/>
        </p:nvPicPr>
        <p:blipFill>
          <a:blip r:embed="rId4"/>
          <a:stretch/>
        </p:blipFill>
        <p:spPr>
          <a:xfrm>
            <a:off x="3785040" y="5653440"/>
            <a:ext cx="4330440" cy="659880"/>
          </a:xfrm>
          <a:prstGeom prst="rect">
            <a:avLst/>
          </a:prstGeom>
          <a:ln>
            <a:noFill/>
          </a:ln>
        </p:spPr>
      </p:pic>
      <p:pic>
        <p:nvPicPr>
          <p:cNvPr id="364" name="Picture 8" descr=""/>
          <p:cNvPicPr/>
          <p:nvPr/>
        </p:nvPicPr>
        <p:blipFill>
          <a:blip r:embed="rId5"/>
          <a:stretch/>
        </p:blipFill>
        <p:spPr>
          <a:xfrm>
            <a:off x="4053960" y="1578600"/>
            <a:ext cx="3746160" cy="786960"/>
          </a:xfrm>
          <a:prstGeom prst="rect">
            <a:avLst/>
          </a:prstGeom>
          <a:ln>
            <a:noFill/>
          </a:ln>
        </p:spPr>
      </p:pic>
      <p:sp>
        <p:nvSpPr>
          <p:cNvPr id="365" name="TextShape 1"/>
          <p:cNvSpPr txBox="1"/>
          <p:nvPr/>
        </p:nvSpPr>
        <p:spPr>
          <a:xfrm>
            <a:off x="2803680" y="166320"/>
            <a:ext cx="74246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Principal Component Analysis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-212040" y="2572200"/>
            <a:ext cx="667944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Calibri"/>
              </a:rPr>
              <a:t>Basis vectors are orthonormal</a:t>
            </a:r>
            <a:endParaRPr b="0" lang="en-IN" sz="3000" spc="-1" strike="noStrike">
              <a:latin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-189000" y="4299120"/>
            <a:ext cx="655308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Calibri"/>
              </a:rPr>
              <a:t>New data representation </a:t>
            </a:r>
            <a:r>
              <a:rPr b="1" i="1" lang="en-US" sz="3000" spc="-1" strike="noStrike">
                <a:solidFill>
                  <a:srgbClr val="000000"/>
                </a:solidFill>
                <a:latin typeface="Calibri"/>
              </a:rPr>
              <a:t>h(x)</a:t>
            </a:r>
            <a:endParaRPr b="0" lang="en-IN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Picture 8" descr=""/>
          <p:cNvPicPr/>
          <p:nvPr/>
        </p:nvPicPr>
        <p:blipFill>
          <a:blip r:embed="rId1"/>
          <a:stretch/>
        </p:blipFill>
        <p:spPr>
          <a:xfrm>
            <a:off x="4053960" y="1578600"/>
            <a:ext cx="3746160" cy="786960"/>
          </a:xfrm>
          <a:prstGeom prst="rect">
            <a:avLst/>
          </a:prstGeom>
          <a:ln>
            <a:noFill/>
          </a:ln>
        </p:spPr>
      </p:pic>
      <p:sp>
        <p:nvSpPr>
          <p:cNvPr id="369" name="TextShape 1"/>
          <p:cNvSpPr txBox="1"/>
          <p:nvPr/>
        </p:nvSpPr>
        <p:spPr>
          <a:xfrm>
            <a:off x="2803680" y="166320"/>
            <a:ext cx="74246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Principal Component Analysis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-216000" y="2644920"/>
            <a:ext cx="655308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Calibri"/>
              </a:rPr>
              <a:t>New data representation </a:t>
            </a:r>
            <a:r>
              <a:rPr b="1" i="1" lang="en-US" sz="3000" spc="-1" strike="noStrike">
                <a:solidFill>
                  <a:srgbClr val="000000"/>
                </a:solidFill>
                <a:latin typeface="Calibri"/>
              </a:rPr>
              <a:t>h(x)</a:t>
            </a:r>
            <a:endParaRPr b="0" lang="en-IN" sz="3000" spc="-1" strike="noStrike">
              <a:latin typeface="Arial"/>
            </a:endParaRPr>
          </a:p>
        </p:txBody>
      </p:sp>
      <p:pic>
        <p:nvPicPr>
          <p:cNvPr id="371" name="Picture 12" descr=""/>
          <p:cNvPicPr/>
          <p:nvPr/>
        </p:nvPicPr>
        <p:blipFill>
          <a:blip r:embed="rId2"/>
          <a:stretch/>
        </p:blipFill>
        <p:spPr>
          <a:xfrm>
            <a:off x="4498560" y="3419280"/>
            <a:ext cx="2857320" cy="761760"/>
          </a:xfrm>
          <a:prstGeom prst="rect">
            <a:avLst/>
          </a:prstGeom>
          <a:ln>
            <a:noFill/>
          </a:ln>
        </p:spPr>
      </p:pic>
      <p:pic>
        <p:nvPicPr>
          <p:cNvPr id="372" name="Picture 13" descr=""/>
          <p:cNvPicPr/>
          <p:nvPr/>
        </p:nvPicPr>
        <p:blipFill>
          <a:blip r:embed="rId3"/>
          <a:stretch/>
        </p:blipFill>
        <p:spPr>
          <a:xfrm>
            <a:off x="4376160" y="5613120"/>
            <a:ext cx="3708000" cy="850680"/>
          </a:xfrm>
          <a:prstGeom prst="rect">
            <a:avLst/>
          </a:prstGeom>
          <a:ln>
            <a:noFill/>
          </a:ln>
        </p:spPr>
      </p:pic>
      <p:pic>
        <p:nvPicPr>
          <p:cNvPr id="373" name="Picture 14" descr=""/>
          <p:cNvPicPr/>
          <p:nvPr/>
        </p:nvPicPr>
        <p:blipFill>
          <a:blip r:embed="rId4"/>
          <a:stretch/>
        </p:blipFill>
        <p:spPr>
          <a:xfrm>
            <a:off x="4376160" y="4402080"/>
            <a:ext cx="4279680" cy="990360"/>
          </a:xfrm>
          <a:prstGeom prst="rect">
            <a:avLst/>
          </a:prstGeom>
          <a:ln>
            <a:noFill/>
          </a:ln>
        </p:spPr>
      </p:pic>
      <p:sp>
        <p:nvSpPr>
          <p:cNvPr id="374" name="CustomShape 3"/>
          <p:cNvSpPr/>
          <p:nvPr/>
        </p:nvSpPr>
        <p:spPr>
          <a:xfrm>
            <a:off x="1156320" y="5897880"/>
            <a:ext cx="3294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Empirical mean of the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5" name="CustomShape 4"/>
          <p:cNvSpPr/>
          <p:nvPr/>
        </p:nvSpPr>
        <p:spPr>
          <a:xfrm>
            <a:off x="2396880" y="6384600"/>
            <a:ext cx="748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Picture 3" descr=""/>
          <p:cNvPicPr/>
          <p:nvPr/>
        </p:nvPicPr>
        <p:blipFill>
          <a:blip r:embed="rId1"/>
          <a:stretch/>
        </p:blipFill>
        <p:spPr>
          <a:xfrm>
            <a:off x="1625760" y="0"/>
            <a:ext cx="892908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4417200" y="365040"/>
            <a:ext cx="335700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Motivation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Clustering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One way to summarize a complex real-valued data point with a single categorical variable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Dimensionality reduction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Another way to simplify complex high-dimensional data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Summarize data with a lower dimensional real valued vector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Picture 3" descr=""/>
          <p:cNvPicPr/>
          <p:nvPr/>
        </p:nvPicPr>
        <p:blipFill>
          <a:blip r:embed="rId1"/>
          <a:stretch/>
        </p:blipFill>
        <p:spPr>
          <a:xfrm>
            <a:off x="1689120" y="0"/>
            <a:ext cx="88070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icture 3" descr=""/>
          <p:cNvPicPr/>
          <p:nvPr/>
        </p:nvPicPr>
        <p:blipFill>
          <a:blip r:embed="rId1"/>
          <a:stretch/>
        </p:blipFill>
        <p:spPr>
          <a:xfrm>
            <a:off x="1473120" y="0"/>
            <a:ext cx="92433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Picture 3" descr=""/>
          <p:cNvPicPr/>
          <p:nvPr/>
        </p:nvPicPr>
        <p:blipFill>
          <a:blip r:embed="rId1"/>
          <a:stretch/>
        </p:blipFill>
        <p:spPr>
          <a:xfrm>
            <a:off x="1511280" y="0"/>
            <a:ext cx="915012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roup 1"/>
          <p:cNvGrpSpPr/>
          <p:nvPr/>
        </p:nvGrpSpPr>
        <p:grpSpPr>
          <a:xfrm>
            <a:off x="1738080" y="867600"/>
            <a:ext cx="9691560" cy="4675320"/>
            <a:chOff x="1738080" y="867600"/>
            <a:chExt cx="9691560" cy="4675320"/>
          </a:xfrm>
        </p:grpSpPr>
        <p:pic>
          <p:nvPicPr>
            <p:cNvPr id="381" name="Picture 3" descr=""/>
            <p:cNvPicPr/>
            <p:nvPr/>
          </p:nvPicPr>
          <p:blipFill>
            <a:blip r:embed="rId1"/>
            <a:stretch/>
          </p:blipFill>
          <p:spPr>
            <a:xfrm>
              <a:off x="1738080" y="867600"/>
              <a:ext cx="3207600" cy="4636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2" name="Picture 4" descr=""/>
            <p:cNvPicPr/>
            <p:nvPr/>
          </p:nvPicPr>
          <p:blipFill>
            <a:blip r:embed="rId2"/>
            <a:stretch/>
          </p:blipFill>
          <p:spPr>
            <a:xfrm>
              <a:off x="4946040" y="867600"/>
              <a:ext cx="3225240" cy="46558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83" name="Group 2"/>
            <p:cNvGrpSpPr/>
            <p:nvPr/>
          </p:nvGrpSpPr>
          <p:grpSpPr>
            <a:xfrm>
              <a:off x="8171640" y="867600"/>
              <a:ext cx="3258000" cy="4675320"/>
              <a:chOff x="8171640" y="867600"/>
              <a:chExt cx="3258000" cy="4675320"/>
            </a:xfrm>
          </p:grpSpPr>
          <p:pic>
            <p:nvPicPr>
              <p:cNvPr id="384" name="Picture 5" descr=""/>
              <p:cNvPicPr/>
              <p:nvPr/>
            </p:nvPicPr>
            <p:blipFill>
              <a:blip r:embed="rId3"/>
              <a:stretch/>
            </p:blipFill>
            <p:spPr>
              <a:xfrm>
                <a:off x="8171640" y="867600"/>
                <a:ext cx="3258000" cy="35182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5" name="Picture 6" descr=""/>
              <p:cNvPicPr/>
              <p:nvPr/>
            </p:nvPicPr>
            <p:blipFill>
              <a:blip r:embed="rId4"/>
              <a:stretch/>
            </p:blipFill>
            <p:spPr>
              <a:xfrm>
                <a:off x="8232840" y="4386240"/>
                <a:ext cx="3196800" cy="115668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386" name="CustomShape 3"/>
          <p:cNvSpPr/>
          <p:nvPr/>
        </p:nvSpPr>
        <p:spPr>
          <a:xfrm>
            <a:off x="1738080" y="5640840"/>
            <a:ext cx="933624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top three principal components of SIFT descriptors from a set of images are computed</a:t>
            </a:r>
            <a:endParaRPr b="0" lang="en-IN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Map these principal components to the principal components of the RGB space </a:t>
            </a:r>
            <a:endParaRPr b="0" lang="en-IN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pixels with similar colors share similar structures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3425040" y="221400"/>
            <a:ext cx="5934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SIFT feature visualization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9421200" y="4171320"/>
            <a:ext cx="2473920" cy="786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0000"/>
          </a:bodyPr>
          <a:p>
            <a:pPr>
              <a:lnSpc>
                <a:spcPct val="90000"/>
              </a:lnSpc>
            </a:pPr>
            <a:r>
              <a:rPr b="0" lang="en-CA" sz="3000" spc="-1" strike="noStrike">
                <a:solidFill>
                  <a:srgbClr val="000000"/>
                </a:solidFill>
                <a:latin typeface="Calibri Light"/>
              </a:rPr>
              <a:t>Original Image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9" name="CustomShape 2"/>
          <p:cNvSpPr/>
          <p:nvPr/>
        </p:nvSpPr>
        <p:spPr>
          <a:xfrm>
            <a:off x="1742040" y="5791320"/>
            <a:ext cx="863316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Divide the original </a:t>
            </a:r>
            <a:r>
              <a:rPr b="0" lang="en-CA" sz="2000" spc="-1" strike="noStrike">
                <a:solidFill>
                  <a:srgbClr val="000000"/>
                </a:solidFill>
                <a:latin typeface="Tahoma"/>
              </a:rPr>
              <a:t>372</a:t>
            </a:r>
            <a:r>
              <a:rPr b="0" lang="hu-HU" sz="2000" spc="-1" strike="noStrike">
                <a:solidFill>
                  <a:srgbClr val="000000"/>
                </a:solidFill>
                <a:latin typeface="Tahoma"/>
              </a:rPr>
              <a:t>x</a:t>
            </a:r>
            <a:r>
              <a:rPr b="0" lang="en-CA" sz="2000" spc="-1" strike="noStrike">
                <a:solidFill>
                  <a:srgbClr val="000000"/>
                </a:solidFill>
                <a:latin typeface="Tahoma"/>
              </a:rPr>
              <a:t>492</a:t>
            </a: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 image into patches</a:t>
            </a:r>
            <a:r>
              <a:rPr b="0" lang="en-CA" sz="2000" spc="-1" strike="noStrike">
                <a:solidFill>
                  <a:srgbClr val="000000"/>
                </a:solidFill>
                <a:latin typeface="Tahoma"/>
              </a:rPr>
              <a:t>:</a:t>
            </a:r>
            <a:endParaRPr b="0" lang="en-IN" sz="20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CA" sz="2000" spc="-1" strike="noStrike">
                <a:solidFill>
                  <a:srgbClr val="000000"/>
                </a:solidFill>
                <a:latin typeface="Tahoma"/>
              </a:rPr>
              <a:t> </a:t>
            </a:r>
            <a:r>
              <a:rPr b="0" lang="en-CA" sz="2000" spc="-1" strike="noStrike">
                <a:solidFill>
                  <a:srgbClr val="000000"/>
                </a:solidFill>
                <a:latin typeface="Tahoma"/>
              </a:rPr>
              <a:t>Each patch is an instance that contains 12x12 pixels on a grid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CA" sz="2000" spc="-1" strike="noStrike">
                <a:solidFill>
                  <a:srgbClr val="000000"/>
                </a:solidFill>
                <a:latin typeface="Tahoma"/>
              </a:rPr>
              <a:t>View each as a 144-D vector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390" name="Picture 6" descr="butterfly_bw"/>
          <p:cNvPicPr/>
          <p:nvPr/>
        </p:nvPicPr>
        <p:blipFill>
          <a:blip r:embed="rId1"/>
          <a:srcRect l="10844" t="5206" r="10844" b="9756"/>
          <a:stretch/>
        </p:blipFill>
        <p:spPr>
          <a:xfrm>
            <a:off x="2144880" y="685080"/>
            <a:ext cx="6821640" cy="5141880"/>
          </a:xfrm>
          <a:prstGeom prst="rect">
            <a:avLst/>
          </a:prstGeom>
          <a:ln>
            <a:noFill/>
          </a:ln>
        </p:spPr>
      </p:pic>
      <p:sp>
        <p:nvSpPr>
          <p:cNvPr id="391" name="CustomShape 3"/>
          <p:cNvSpPr/>
          <p:nvPr/>
        </p:nvSpPr>
        <p:spPr>
          <a:xfrm>
            <a:off x="2144880" y="0"/>
            <a:ext cx="8461800" cy="78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CA" sz="4000" spc="-1" strike="noStrike">
                <a:solidFill>
                  <a:srgbClr val="000000"/>
                </a:solidFill>
                <a:latin typeface="Calibri Light"/>
              </a:rPr>
              <a:t>Application: Image compression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 rot="10800000">
            <a:off x="9144360" y="3235320"/>
            <a:ext cx="1337040" cy="113112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b0f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2747160" y="304920"/>
            <a:ext cx="853416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35000"/>
          </a:bodyPr>
          <a:p>
            <a:pPr>
              <a:lnSpc>
                <a:spcPct val="90000"/>
              </a:lnSpc>
            </a:pPr>
            <a:r>
              <a:rPr b="0" lang="hu-HU" sz="4400" spc="-1" strike="noStrike">
                <a:solidFill>
                  <a:srgbClr val="000000"/>
                </a:solidFill>
                <a:latin typeface="Calibri Light"/>
              </a:rPr>
              <a:t>PCA </a:t>
            </a:r>
            <a:r>
              <a:rPr b="0" lang="en-CA" sz="4400" spc="-1" strike="noStrike">
                <a:solidFill>
                  <a:srgbClr val="000000"/>
                </a:solidFill>
                <a:latin typeface="Calibri Light"/>
              </a:rPr>
              <a:t>compression: 144D </a:t>
            </a:r>
            <a:r>
              <a:rPr b="0" lang="en-CA" sz="44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n-CA" sz="4400" spc="-1" strike="noStrike">
                <a:solidFill>
                  <a:srgbClr val="000000"/>
                </a:solidFill>
                <a:latin typeface="Calibri Light"/>
              </a:rPr>
              <a:t> 60D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94" name="Picture 4" descr="butterfly_bw_60"/>
          <p:cNvPicPr/>
          <p:nvPr/>
        </p:nvPicPr>
        <p:blipFill>
          <a:blip r:embed="rId1"/>
          <a:srcRect l="10975" t="5240" r="10975" b="10918"/>
          <a:stretch/>
        </p:blipFill>
        <p:spPr>
          <a:xfrm>
            <a:off x="2286000" y="990720"/>
            <a:ext cx="7314840" cy="548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2747160" y="304920"/>
            <a:ext cx="853416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35000"/>
          </a:bodyPr>
          <a:p>
            <a:pPr>
              <a:lnSpc>
                <a:spcPct val="90000"/>
              </a:lnSpc>
            </a:pPr>
            <a:r>
              <a:rPr b="0" lang="hu-HU" sz="4400" spc="-1" strike="noStrike">
                <a:solidFill>
                  <a:srgbClr val="000000"/>
                </a:solidFill>
                <a:latin typeface="Calibri Light"/>
              </a:rPr>
              <a:t>PCA </a:t>
            </a:r>
            <a:r>
              <a:rPr b="0" lang="en-CA" sz="4400" spc="-1" strike="noStrike">
                <a:solidFill>
                  <a:srgbClr val="000000"/>
                </a:solidFill>
                <a:latin typeface="Calibri Light"/>
              </a:rPr>
              <a:t>compression: 144D </a:t>
            </a:r>
            <a:r>
              <a:rPr b="0" lang="en-CA" sz="44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n-CA" sz="4400" spc="-1" strike="noStrike">
                <a:solidFill>
                  <a:srgbClr val="000000"/>
                </a:solidFill>
                <a:latin typeface="Calibri Light"/>
              </a:rPr>
              <a:t> 16D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96" name="Picture 4" descr="butterfly_bw_16"/>
          <p:cNvPicPr/>
          <p:nvPr/>
        </p:nvPicPr>
        <p:blipFill>
          <a:blip r:embed="rId1"/>
          <a:srcRect l="10975" t="3491" r="10975" b="9168"/>
          <a:stretch/>
        </p:blipFill>
        <p:spPr>
          <a:xfrm>
            <a:off x="2301120" y="876240"/>
            <a:ext cx="7311600" cy="571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2163960" y="87480"/>
            <a:ext cx="8534160" cy="1294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Calibri Light"/>
              </a:rPr>
              <a:t>16 most important eigenvectors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98" name="Picture 3" descr="pcabases16db12x12"/>
          <p:cNvPicPr/>
          <p:nvPr/>
        </p:nvPicPr>
        <p:blipFill>
          <a:blip r:embed="rId1"/>
          <a:stretch/>
        </p:blipFill>
        <p:spPr>
          <a:xfrm>
            <a:off x="2266920" y="1101240"/>
            <a:ext cx="7316280" cy="548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2575440" y="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hu-HU" sz="4400" spc="-1" strike="noStrike">
                <a:solidFill>
                  <a:srgbClr val="000000"/>
                </a:solidFill>
                <a:latin typeface="Calibri Light"/>
              </a:rPr>
              <a:t>PCA </a:t>
            </a:r>
            <a:r>
              <a:rPr b="0" lang="en-CA" sz="4400" spc="-1" strike="noStrike">
                <a:solidFill>
                  <a:srgbClr val="000000"/>
                </a:solidFill>
                <a:latin typeface="Calibri Light"/>
              </a:rPr>
              <a:t>compression: 144D </a:t>
            </a:r>
            <a:r>
              <a:rPr b="0" lang="en-US" sz="4400" spc="-1" strike="noStrike">
                <a:solidFill>
                  <a:srgbClr val="000000"/>
                </a:solidFill>
                <a:latin typeface="cmsy10"/>
              </a:rPr>
              <a:t>)</a:t>
            </a:r>
            <a:r>
              <a:rPr b="0" lang="en-CA" sz="4400" spc="-1" strike="noStrike">
                <a:solidFill>
                  <a:srgbClr val="000000"/>
                </a:solidFill>
                <a:latin typeface="Calibri Light"/>
              </a:rPr>
              <a:t> 6D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00" name="Picture 4" descr="butterfly_bw_6"/>
          <p:cNvPicPr/>
          <p:nvPr/>
        </p:nvPicPr>
        <p:blipFill>
          <a:blip r:embed="rId1"/>
          <a:srcRect l="10975" t="3491" r="9754" b="9168"/>
          <a:stretch/>
        </p:blipFill>
        <p:spPr>
          <a:xfrm>
            <a:off x="2278440" y="1055520"/>
            <a:ext cx="7543440" cy="5802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Picture 2" descr="pcabases6db12x12"/>
          <p:cNvPicPr/>
          <p:nvPr/>
        </p:nvPicPr>
        <p:blipFill>
          <a:blip r:embed="rId1"/>
          <a:stretch/>
        </p:blipFill>
        <p:spPr>
          <a:xfrm>
            <a:off x="2362320" y="1600200"/>
            <a:ext cx="7314840" cy="5257440"/>
          </a:xfrm>
          <a:prstGeom prst="rect">
            <a:avLst/>
          </a:prstGeom>
          <a:ln>
            <a:noFill/>
          </a:ln>
        </p:spPr>
      </p:pic>
      <p:sp>
        <p:nvSpPr>
          <p:cNvPr id="402" name="TextShape 1"/>
          <p:cNvSpPr txBox="1"/>
          <p:nvPr/>
        </p:nvSpPr>
        <p:spPr>
          <a:xfrm>
            <a:off x="1752480" y="0"/>
            <a:ext cx="8534160" cy="1447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Calibri Light"/>
              </a:rPr>
              <a:t>6 most important eigenvectors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4417200" y="365040"/>
            <a:ext cx="335700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Motivation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Clustering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One way to summarize a complex real-valued data point with a single categorical variable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Dimensionality reduction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Another way to simplify complex high-dimensional data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Summarize data with a lower dimentional real valued vector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3249720" y="4664520"/>
            <a:ext cx="7471800" cy="1697040"/>
          </a:xfrm>
          <a:prstGeom prst="rect">
            <a:avLst/>
          </a:prstGeom>
          <a:noFill/>
          <a:ln w="284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88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Given data points in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dimensions</a:t>
            </a:r>
            <a:endParaRPr b="0" lang="en-IN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Convert them to data points in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r&lt;d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dimensions</a:t>
            </a:r>
            <a:endParaRPr b="0" lang="en-IN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With minimal loss of information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1532880" y="5230800"/>
            <a:ext cx="1317600" cy="564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2468880" y="0"/>
            <a:ext cx="71816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hu-HU" sz="4400" spc="-1" strike="noStrike">
                <a:solidFill>
                  <a:srgbClr val="000000"/>
                </a:solidFill>
                <a:latin typeface="Calibri Light"/>
              </a:rPr>
              <a:t>PCA </a:t>
            </a:r>
            <a:r>
              <a:rPr b="0" lang="en-CA" sz="4400" spc="-1" strike="noStrike">
                <a:solidFill>
                  <a:srgbClr val="000000"/>
                </a:solidFill>
                <a:latin typeface="Calibri Light"/>
              </a:rPr>
              <a:t>compression: 144D </a:t>
            </a:r>
            <a:r>
              <a:rPr b="0" lang="en-CA" sz="44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n-CA" sz="4400" spc="-1" strike="noStrike">
                <a:solidFill>
                  <a:srgbClr val="000000"/>
                </a:solidFill>
                <a:latin typeface="Calibri Light"/>
              </a:rPr>
              <a:t> 3D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04" name="Picture 4" descr="butterfly_bw_3"/>
          <p:cNvPicPr/>
          <p:nvPr/>
        </p:nvPicPr>
        <p:blipFill>
          <a:blip r:embed="rId1"/>
          <a:srcRect l="10975" t="3491" r="9754" b="10918"/>
          <a:stretch/>
        </p:blipFill>
        <p:spPr>
          <a:xfrm>
            <a:off x="2183040" y="1160280"/>
            <a:ext cx="7467120" cy="562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Picture 2" descr="pcabases3db12x12"/>
          <p:cNvPicPr/>
          <p:nvPr/>
        </p:nvPicPr>
        <p:blipFill>
          <a:blip r:embed="rId1"/>
          <a:stretch/>
        </p:blipFill>
        <p:spPr>
          <a:xfrm>
            <a:off x="2514600" y="1371600"/>
            <a:ext cx="7314840" cy="5486040"/>
          </a:xfrm>
          <a:prstGeom prst="rect">
            <a:avLst/>
          </a:prstGeom>
          <a:ln>
            <a:noFill/>
          </a:ln>
        </p:spPr>
      </p:pic>
      <p:sp>
        <p:nvSpPr>
          <p:cNvPr id="406" name="CustomShape 1"/>
          <p:cNvSpPr/>
          <p:nvPr/>
        </p:nvSpPr>
        <p:spPr>
          <a:xfrm>
            <a:off x="1752480" y="0"/>
            <a:ext cx="8534160" cy="14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6600"/>
                </a:solidFill>
                <a:latin typeface="Tahoma"/>
              </a:rPr>
              <a:t>3 most important eigenvectors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Shape 1"/>
          <p:cNvSpPr txBox="1"/>
          <p:nvPr/>
        </p:nvSpPr>
        <p:spPr>
          <a:xfrm>
            <a:off x="2385000" y="0"/>
            <a:ext cx="702540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hu-HU" sz="4400" spc="-1" strike="noStrike">
                <a:solidFill>
                  <a:srgbClr val="000000"/>
                </a:solidFill>
                <a:latin typeface="Calibri Light"/>
              </a:rPr>
              <a:t>PCA </a:t>
            </a:r>
            <a:r>
              <a:rPr b="0" lang="en-CA" sz="4400" spc="-1" strike="noStrike">
                <a:solidFill>
                  <a:srgbClr val="000000"/>
                </a:solidFill>
                <a:latin typeface="Calibri Light"/>
              </a:rPr>
              <a:t>compression: 144D </a:t>
            </a:r>
            <a:r>
              <a:rPr b="0" lang="en-CA" sz="44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n-CA" sz="4400" spc="-1" strike="noStrike">
                <a:solidFill>
                  <a:srgbClr val="000000"/>
                </a:solidFill>
                <a:latin typeface="Calibri Light"/>
              </a:rPr>
              <a:t> 1D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08" name="Picture 4" descr="butterfly_bw_1"/>
          <p:cNvPicPr/>
          <p:nvPr/>
        </p:nvPicPr>
        <p:blipFill>
          <a:blip r:embed="rId1"/>
          <a:srcRect l="10975" t="3491" r="10975" b="9168"/>
          <a:stretch/>
        </p:blipFill>
        <p:spPr>
          <a:xfrm>
            <a:off x="2247840" y="1101960"/>
            <a:ext cx="7162560" cy="559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Picture 2" descr="pcabasis"/>
          <p:cNvPicPr/>
          <p:nvPr/>
        </p:nvPicPr>
        <p:blipFill>
          <a:blip r:embed="rId1"/>
          <a:stretch/>
        </p:blipFill>
        <p:spPr>
          <a:xfrm>
            <a:off x="2209680" y="1066680"/>
            <a:ext cx="7424280" cy="4593960"/>
          </a:xfrm>
          <a:prstGeom prst="rect">
            <a:avLst/>
          </a:prstGeom>
          <a:ln>
            <a:noFill/>
          </a:ln>
        </p:spPr>
      </p:pic>
      <p:sp>
        <p:nvSpPr>
          <p:cNvPr id="410" name="CustomShape 1"/>
          <p:cNvSpPr/>
          <p:nvPr/>
        </p:nvSpPr>
        <p:spPr>
          <a:xfrm>
            <a:off x="1752480" y="0"/>
            <a:ext cx="853416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6600"/>
                </a:solidFill>
                <a:latin typeface="Tahoma"/>
              </a:rPr>
              <a:t>60 most important eigenvectors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1416600" y="5848200"/>
            <a:ext cx="88711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720">
              <a:lnSpc>
                <a:spcPct val="100000"/>
              </a:lnSpc>
              <a:tabLst>
                <a:tab algn="l" pos="0"/>
              </a:tabLst>
            </a:pPr>
            <a:r>
              <a:rPr b="0" lang="en-CA" sz="2800" spc="-1" strike="noStrike">
                <a:solidFill>
                  <a:srgbClr val="000000"/>
                </a:solidFill>
                <a:latin typeface="Tahoma"/>
              </a:rPr>
              <a:t>Looks like the discrete cosine bases of JPG!...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Dimensionality reduction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PCA (Principal Component Analysis):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Find projection that maximize the variance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ICA (Independent Component Analysis):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Very similar to PCA except that it assumes non-Guassian features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Multidimensional Scaling: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Find projection that best preserves inter-point distances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LDA(Linear Discriminant Analysis):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Maximizing the component axes for class-separation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507960" y="371160"/>
            <a:ext cx="11073960" cy="65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740" spc="-1" strike="noStrike">
                <a:solidFill>
                  <a:srgbClr val="000000"/>
                </a:solidFill>
                <a:latin typeface="Calibri"/>
              </a:rPr>
              <a:t>Data Compression</a:t>
            </a:r>
            <a:endParaRPr b="0" lang="en-IN" sz="374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 flipH="1" flipV="1">
            <a:off x="1873800" y="1358640"/>
            <a:ext cx="14400" cy="369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50000"/>
                <a:lumOff val="50000"/>
              </a:schemeClr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3"/>
          <p:cNvSpPr/>
          <p:nvPr/>
        </p:nvSpPr>
        <p:spPr>
          <a:xfrm>
            <a:off x="1625760" y="4802760"/>
            <a:ext cx="447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50000"/>
                <a:lumOff val="50000"/>
              </a:schemeClr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4"/>
          <p:cNvSpPr/>
          <p:nvPr/>
        </p:nvSpPr>
        <p:spPr>
          <a:xfrm rot="2734200">
            <a:off x="2091600" y="4199760"/>
            <a:ext cx="288000" cy="2880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9" name="Picture 7" descr=""/>
          <p:cNvPicPr/>
          <p:nvPr/>
        </p:nvPicPr>
        <p:blipFill>
          <a:blip r:embed="rId1"/>
          <a:stretch/>
        </p:blipFill>
        <p:spPr>
          <a:xfrm>
            <a:off x="4978440" y="5057280"/>
            <a:ext cx="297000" cy="200160"/>
          </a:xfrm>
          <a:prstGeom prst="rect">
            <a:avLst/>
          </a:prstGeom>
          <a:ln>
            <a:noFill/>
          </a:ln>
        </p:spPr>
      </p:pic>
      <p:sp>
        <p:nvSpPr>
          <p:cNvPr id="220" name="CustomShape 5"/>
          <p:cNvSpPr/>
          <p:nvPr/>
        </p:nvSpPr>
        <p:spPr>
          <a:xfrm rot="2734200">
            <a:off x="2599560" y="4097880"/>
            <a:ext cx="288000" cy="2880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6"/>
          <p:cNvSpPr/>
          <p:nvPr/>
        </p:nvSpPr>
        <p:spPr>
          <a:xfrm rot="2734200">
            <a:off x="2904480" y="3691440"/>
            <a:ext cx="288000" cy="2880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7"/>
          <p:cNvSpPr/>
          <p:nvPr/>
        </p:nvSpPr>
        <p:spPr>
          <a:xfrm rot="2734200">
            <a:off x="3106440" y="3183480"/>
            <a:ext cx="288000" cy="2880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8"/>
          <p:cNvSpPr/>
          <p:nvPr/>
        </p:nvSpPr>
        <p:spPr>
          <a:xfrm rot="2734200">
            <a:off x="3717360" y="2878920"/>
            <a:ext cx="288000" cy="2880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9"/>
          <p:cNvSpPr/>
          <p:nvPr/>
        </p:nvSpPr>
        <p:spPr>
          <a:xfrm rot="2734200">
            <a:off x="4224240" y="2572920"/>
            <a:ext cx="288000" cy="2880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10"/>
          <p:cNvSpPr/>
          <p:nvPr/>
        </p:nvSpPr>
        <p:spPr>
          <a:xfrm rot="2734200">
            <a:off x="4538160" y="2091240"/>
            <a:ext cx="288000" cy="2880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11"/>
          <p:cNvSpPr/>
          <p:nvPr/>
        </p:nvSpPr>
        <p:spPr>
          <a:xfrm rot="2734200">
            <a:off x="5036760" y="1964520"/>
            <a:ext cx="288000" cy="2880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12"/>
          <p:cNvSpPr/>
          <p:nvPr/>
        </p:nvSpPr>
        <p:spPr>
          <a:xfrm rot="2734200">
            <a:off x="5341680" y="1556640"/>
            <a:ext cx="288000" cy="2880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Picture 5" descr=""/>
          <p:cNvPicPr/>
          <p:nvPr/>
        </p:nvPicPr>
        <p:blipFill>
          <a:blip r:embed="rId2"/>
          <a:stretch/>
        </p:blipFill>
        <p:spPr>
          <a:xfrm rot="16200000">
            <a:off x="1264680" y="2774520"/>
            <a:ext cx="304560" cy="200160"/>
          </a:xfrm>
          <a:prstGeom prst="rect">
            <a:avLst/>
          </a:prstGeom>
          <a:ln>
            <a:noFill/>
          </a:ln>
        </p:spPr>
      </p:pic>
      <p:sp>
        <p:nvSpPr>
          <p:cNvPr id="229" name="CustomShape 13"/>
          <p:cNvSpPr/>
          <p:nvPr/>
        </p:nvSpPr>
        <p:spPr>
          <a:xfrm rot="16200000">
            <a:off x="859680" y="1659240"/>
            <a:ext cx="13982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(inches)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30" name="CustomShape 14"/>
          <p:cNvSpPr/>
          <p:nvPr/>
        </p:nvSpPr>
        <p:spPr>
          <a:xfrm>
            <a:off x="5283360" y="4879440"/>
            <a:ext cx="1398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(cm)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31" name="CustomShape 15"/>
          <p:cNvSpPr/>
          <p:nvPr/>
        </p:nvSpPr>
        <p:spPr>
          <a:xfrm>
            <a:off x="6681600" y="1295280"/>
            <a:ext cx="5001840" cy="12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740" spc="-1" strike="noStrike">
                <a:solidFill>
                  <a:srgbClr val="000000"/>
                </a:solidFill>
                <a:latin typeface="Calibri"/>
              </a:rPr>
              <a:t>Reduce data from </a:t>
            </a:r>
            <a:endParaRPr b="0" lang="en-IN" sz="374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740" spc="-1" strike="noStrike">
                <a:solidFill>
                  <a:srgbClr val="000000"/>
                </a:solidFill>
                <a:latin typeface="Calibri"/>
              </a:rPr>
              <a:t>2D to 1D</a:t>
            </a:r>
            <a:endParaRPr b="0" lang="en-IN" sz="3740" spc="-1" strike="noStrike">
              <a:latin typeface="Arial"/>
            </a:endParaRPr>
          </a:p>
        </p:txBody>
      </p:sp>
      <p:sp>
        <p:nvSpPr>
          <p:cNvPr id="232" name="CustomShape 16"/>
          <p:cNvSpPr/>
          <p:nvPr/>
        </p:nvSpPr>
        <p:spPr>
          <a:xfrm>
            <a:off x="10853280" y="6488640"/>
            <a:ext cx="1431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Andrew Ng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507960" y="371160"/>
            <a:ext cx="11073960" cy="65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740" spc="-1" strike="noStrike">
                <a:solidFill>
                  <a:srgbClr val="000000"/>
                </a:solidFill>
                <a:latin typeface="Calibri"/>
              </a:rPr>
              <a:t>Data Compression</a:t>
            </a:r>
            <a:endParaRPr b="0" lang="en-IN" sz="374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 flipH="1" flipV="1">
            <a:off x="1873800" y="1358640"/>
            <a:ext cx="14400" cy="369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50000"/>
                <a:lumOff val="50000"/>
              </a:schemeClr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3"/>
          <p:cNvSpPr/>
          <p:nvPr/>
        </p:nvSpPr>
        <p:spPr>
          <a:xfrm>
            <a:off x="1625760" y="4802760"/>
            <a:ext cx="447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50000"/>
                <a:lumOff val="50000"/>
              </a:schemeClr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4"/>
          <p:cNvSpPr/>
          <p:nvPr/>
        </p:nvSpPr>
        <p:spPr>
          <a:xfrm rot="2734200">
            <a:off x="2091600" y="4199760"/>
            <a:ext cx="288000" cy="288000"/>
          </a:xfrm>
          <a:prstGeom prst="plus">
            <a:avLst>
              <a:gd name="adj" fmla="val 46579"/>
            </a:avLst>
          </a:prstGeom>
          <a:solidFill>
            <a:srgbClr val="c00000"/>
          </a:solidFill>
          <a:ln w="1908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5"/>
          <p:cNvSpPr/>
          <p:nvPr/>
        </p:nvSpPr>
        <p:spPr>
          <a:xfrm rot="2734200">
            <a:off x="2599560" y="4097880"/>
            <a:ext cx="288000" cy="2880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6"/>
          <p:cNvSpPr/>
          <p:nvPr/>
        </p:nvSpPr>
        <p:spPr>
          <a:xfrm rot="2734200">
            <a:off x="3106440" y="3183480"/>
            <a:ext cx="288000" cy="288000"/>
          </a:xfrm>
          <a:prstGeom prst="plus">
            <a:avLst>
              <a:gd name="adj" fmla="val 46579"/>
            </a:avLst>
          </a:prstGeom>
          <a:solidFill>
            <a:srgbClr val="00cc00"/>
          </a:solidFill>
          <a:ln w="1908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7"/>
          <p:cNvSpPr/>
          <p:nvPr/>
        </p:nvSpPr>
        <p:spPr>
          <a:xfrm rot="2734200">
            <a:off x="3717360" y="2878920"/>
            <a:ext cx="288000" cy="288000"/>
          </a:xfrm>
          <a:prstGeom prst="plus">
            <a:avLst>
              <a:gd name="adj" fmla="val 46579"/>
            </a:avLst>
          </a:prstGeom>
          <a:solidFill>
            <a:srgbClr val="993366"/>
          </a:solidFill>
          <a:ln w="19080">
            <a:solidFill>
              <a:srgbClr val="99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8"/>
          <p:cNvSpPr/>
          <p:nvPr/>
        </p:nvSpPr>
        <p:spPr>
          <a:xfrm rot="2734200">
            <a:off x="4224240" y="2572920"/>
            <a:ext cx="288000" cy="288000"/>
          </a:xfrm>
          <a:prstGeom prst="plus">
            <a:avLst>
              <a:gd name="adj" fmla="val 46579"/>
            </a:avLst>
          </a:prstGeom>
          <a:solidFill>
            <a:schemeClr val="accent6">
              <a:lumMod val="75000"/>
            </a:schemeClr>
          </a:solidFill>
          <a:ln w="1908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9"/>
          <p:cNvSpPr/>
          <p:nvPr/>
        </p:nvSpPr>
        <p:spPr>
          <a:xfrm rot="2734200">
            <a:off x="4538160" y="2091240"/>
            <a:ext cx="288000" cy="2880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10"/>
          <p:cNvSpPr/>
          <p:nvPr/>
        </p:nvSpPr>
        <p:spPr>
          <a:xfrm rot="2734200">
            <a:off x="5036760" y="1964520"/>
            <a:ext cx="288000" cy="288000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8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11"/>
          <p:cNvSpPr/>
          <p:nvPr/>
        </p:nvSpPr>
        <p:spPr>
          <a:xfrm rot="2734200">
            <a:off x="5341680" y="1556640"/>
            <a:ext cx="288000" cy="288000"/>
          </a:xfrm>
          <a:prstGeom prst="plus">
            <a:avLst>
              <a:gd name="adj" fmla="val 46579"/>
            </a:avLst>
          </a:prstGeom>
          <a:solidFill>
            <a:srgbClr val="00b050"/>
          </a:solidFill>
          <a:ln w="1908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12"/>
          <p:cNvSpPr/>
          <p:nvPr/>
        </p:nvSpPr>
        <p:spPr>
          <a:xfrm>
            <a:off x="1625760" y="5885640"/>
            <a:ext cx="447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50000"/>
                <a:lumOff val="50000"/>
              </a:schemeClr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5" name="Picture 7" descr=""/>
          <p:cNvPicPr/>
          <p:nvPr/>
        </p:nvPicPr>
        <p:blipFill>
          <a:blip r:embed="rId1"/>
          <a:stretch/>
        </p:blipFill>
        <p:spPr>
          <a:xfrm>
            <a:off x="5181480" y="6193080"/>
            <a:ext cx="256320" cy="200160"/>
          </a:xfrm>
          <a:prstGeom prst="rect">
            <a:avLst/>
          </a:prstGeom>
          <a:ln>
            <a:noFill/>
          </a:ln>
        </p:spPr>
      </p:pic>
      <p:sp>
        <p:nvSpPr>
          <p:cNvPr id="246" name="CustomShape 13"/>
          <p:cNvSpPr/>
          <p:nvPr/>
        </p:nvSpPr>
        <p:spPr>
          <a:xfrm rot="2734200">
            <a:off x="2091600" y="5740920"/>
            <a:ext cx="288000" cy="288000"/>
          </a:xfrm>
          <a:prstGeom prst="plus">
            <a:avLst>
              <a:gd name="adj" fmla="val 46579"/>
            </a:avLst>
          </a:prstGeom>
          <a:solidFill>
            <a:srgbClr val="c00000"/>
          </a:solidFill>
          <a:ln w="1908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4"/>
          <p:cNvSpPr/>
          <p:nvPr/>
        </p:nvSpPr>
        <p:spPr>
          <a:xfrm rot="2734200">
            <a:off x="2599560" y="5734080"/>
            <a:ext cx="288000" cy="2880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15"/>
          <p:cNvSpPr/>
          <p:nvPr/>
        </p:nvSpPr>
        <p:spPr>
          <a:xfrm rot="2734200">
            <a:off x="3106440" y="5723640"/>
            <a:ext cx="288000" cy="288000"/>
          </a:xfrm>
          <a:prstGeom prst="plus">
            <a:avLst>
              <a:gd name="adj" fmla="val 46579"/>
            </a:avLst>
          </a:prstGeom>
          <a:solidFill>
            <a:srgbClr val="00cc00"/>
          </a:solidFill>
          <a:ln w="1908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16"/>
          <p:cNvSpPr/>
          <p:nvPr/>
        </p:nvSpPr>
        <p:spPr>
          <a:xfrm rot="2734200">
            <a:off x="3717360" y="5725080"/>
            <a:ext cx="288000" cy="288000"/>
          </a:xfrm>
          <a:prstGeom prst="plus">
            <a:avLst>
              <a:gd name="adj" fmla="val 46579"/>
            </a:avLst>
          </a:prstGeom>
          <a:solidFill>
            <a:srgbClr val="993366"/>
          </a:solidFill>
          <a:ln w="19080">
            <a:solidFill>
              <a:srgbClr val="99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17"/>
          <p:cNvSpPr/>
          <p:nvPr/>
        </p:nvSpPr>
        <p:spPr>
          <a:xfrm rot="2734200">
            <a:off x="4224240" y="5725080"/>
            <a:ext cx="288000" cy="288000"/>
          </a:xfrm>
          <a:prstGeom prst="plus">
            <a:avLst>
              <a:gd name="adj" fmla="val 46579"/>
            </a:avLst>
          </a:prstGeom>
          <a:solidFill>
            <a:schemeClr val="accent6">
              <a:lumMod val="75000"/>
            </a:schemeClr>
          </a:solidFill>
          <a:ln w="1908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18"/>
          <p:cNvSpPr/>
          <p:nvPr/>
        </p:nvSpPr>
        <p:spPr>
          <a:xfrm rot="2734200">
            <a:off x="4538160" y="5725080"/>
            <a:ext cx="288000" cy="2880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19"/>
          <p:cNvSpPr/>
          <p:nvPr/>
        </p:nvSpPr>
        <p:spPr>
          <a:xfrm rot="2734200">
            <a:off x="5036760" y="5725080"/>
            <a:ext cx="288000" cy="288000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8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20"/>
          <p:cNvSpPr/>
          <p:nvPr/>
        </p:nvSpPr>
        <p:spPr>
          <a:xfrm rot="2734200">
            <a:off x="5341680" y="5726160"/>
            <a:ext cx="288000" cy="288000"/>
          </a:xfrm>
          <a:prstGeom prst="plus">
            <a:avLst>
              <a:gd name="adj" fmla="val 46579"/>
            </a:avLst>
          </a:prstGeom>
          <a:solidFill>
            <a:srgbClr val="00b050"/>
          </a:solidFill>
          <a:ln w="1908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21"/>
          <p:cNvSpPr/>
          <p:nvPr/>
        </p:nvSpPr>
        <p:spPr>
          <a:xfrm>
            <a:off x="6681600" y="1295280"/>
            <a:ext cx="5001840" cy="12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740" spc="-1" strike="noStrike">
                <a:solidFill>
                  <a:srgbClr val="000000"/>
                </a:solidFill>
                <a:latin typeface="Calibri"/>
              </a:rPr>
              <a:t>Reduce data from </a:t>
            </a:r>
            <a:endParaRPr b="0" lang="en-IN" sz="374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740" spc="-1" strike="noStrike">
                <a:solidFill>
                  <a:srgbClr val="000000"/>
                </a:solidFill>
                <a:latin typeface="Calibri"/>
              </a:rPr>
              <a:t>2D to 1D</a:t>
            </a:r>
            <a:endParaRPr b="0" lang="en-IN" sz="3740" spc="-1" strike="noStrike">
              <a:latin typeface="Arial"/>
            </a:endParaRPr>
          </a:p>
        </p:txBody>
      </p:sp>
      <p:pic>
        <p:nvPicPr>
          <p:cNvPr id="255" name="Picture 9" descr=""/>
          <p:cNvPicPr/>
          <p:nvPr/>
        </p:nvPicPr>
        <p:blipFill>
          <a:blip r:embed="rId2"/>
          <a:stretch/>
        </p:blipFill>
        <p:spPr>
          <a:xfrm>
            <a:off x="6838920" y="2717640"/>
            <a:ext cx="656640" cy="399240"/>
          </a:xfrm>
          <a:prstGeom prst="rect">
            <a:avLst/>
          </a:prstGeom>
          <a:ln>
            <a:noFill/>
          </a:ln>
        </p:spPr>
      </p:pic>
      <p:pic>
        <p:nvPicPr>
          <p:cNvPr id="256" name="Picture 10" descr=""/>
          <p:cNvPicPr/>
          <p:nvPr/>
        </p:nvPicPr>
        <p:blipFill>
          <a:blip r:embed="rId3"/>
          <a:stretch/>
        </p:blipFill>
        <p:spPr>
          <a:xfrm>
            <a:off x="8940960" y="2727720"/>
            <a:ext cx="1178280" cy="402480"/>
          </a:xfrm>
          <a:prstGeom prst="rect">
            <a:avLst/>
          </a:prstGeom>
          <a:ln>
            <a:noFill/>
          </a:ln>
        </p:spPr>
      </p:pic>
      <p:pic>
        <p:nvPicPr>
          <p:cNvPr id="257" name="Picture 11" descr=""/>
          <p:cNvPicPr/>
          <p:nvPr/>
        </p:nvPicPr>
        <p:blipFill>
          <a:blip r:embed="rId4"/>
          <a:stretch/>
        </p:blipFill>
        <p:spPr>
          <a:xfrm>
            <a:off x="8940960" y="3439440"/>
            <a:ext cx="1178280" cy="402480"/>
          </a:xfrm>
          <a:prstGeom prst="rect">
            <a:avLst/>
          </a:prstGeom>
          <a:ln>
            <a:noFill/>
          </a:ln>
        </p:spPr>
      </p:pic>
      <p:pic>
        <p:nvPicPr>
          <p:cNvPr id="258" name="Picture 13" descr=""/>
          <p:cNvPicPr/>
          <p:nvPr/>
        </p:nvPicPr>
        <p:blipFill>
          <a:blip r:embed="rId5"/>
          <a:stretch/>
        </p:blipFill>
        <p:spPr>
          <a:xfrm>
            <a:off x="6838920" y="3442680"/>
            <a:ext cx="656640" cy="399240"/>
          </a:xfrm>
          <a:prstGeom prst="rect">
            <a:avLst/>
          </a:prstGeom>
          <a:ln>
            <a:noFill/>
          </a:ln>
        </p:spPr>
      </p:pic>
      <p:pic>
        <p:nvPicPr>
          <p:cNvPr id="259" name="Picture 14" descr=""/>
          <p:cNvPicPr/>
          <p:nvPr/>
        </p:nvPicPr>
        <p:blipFill>
          <a:blip r:embed="rId6"/>
          <a:stretch/>
        </p:blipFill>
        <p:spPr>
          <a:xfrm>
            <a:off x="6838920" y="4833720"/>
            <a:ext cx="792000" cy="399240"/>
          </a:xfrm>
          <a:prstGeom prst="rect">
            <a:avLst/>
          </a:prstGeom>
          <a:ln>
            <a:noFill/>
          </a:ln>
        </p:spPr>
      </p:pic>
      <p:pic>
        <p:nvPicPr>
          <p:cNvPr id="260" name="Picture 15" descr=""/>
          <p:cNvPicPr/>
          <p:nvPr/>
        </p:nvPicPr>
        <p:blipFill>
          <a:blip r:embed="rId7"/>
          <a:stretch/>
        </p:blipFill>
        <p:spPr>
          <a:xfrm>
            <a:off x="8940960" y="4854960"/>
            <a:ext cx="1314000" cy="402480"/>
          </a:xfrm>
          <a:prstGeom prst="rect">
            <a:avLst/>
          </a:prstGeom>
          <a:ln>
            <a:noFill/>
          </a:ln>
        </p:spPr>
      </p:pic>
      <p:pic>
        <p:nvPicPr>
          <p:cNvPr id="261" name="Picture 16" descr=""/>
          <p:cNvPicPr/>
          <p:nvPr/>
        </p:nvPicPr>
        <p:blipFill>
          <a:blip r:embed="rId8"/>
          <a:stretch/>
        </p:blipFill>
        <p:spPr>
          <a:xfrm>
            <a:off x="8484840" y="4230720"/>
            <a:ext cx="49320" cy="399240"/>
          </a:xfrm>
          <a:prstGeom prst="rect">
            <a:avLst/>
          </a:prstGeom>
          <a:ln>
            <a:noFill/>
          </a:ln>
        </p:spPr>
      </p:pic>
      <p:pic>
        <p:nvPicPr>
          <p:cNvPr id="262" name="Picture 40" descr=""/>
          <p:cNvPicPr/>
          <p:nvPr/>
        </p:nvPicPr>
        <p:blipFill>
          <a:blip r:embed="rId9"/>
          <a:stretch/>
        </p:blipFill>
        <p:spPr>
          <a:xfrm>
            <a:off x="4978440" y="5057280"/>
            <a:ext cx="297000" cy="200160"/>
          </a:xfrm>
          <a:prstGeom prst="rect">
            <a:avLst/>
          </a:prstGeom>
          <a:ln>
            <a:noFill/>
          </a:ln>
        </p:spPr>
      </p:pic>
      <p:pic>
        <p:nvPicPr>
          <p:cNvPr id="263" name="Picture 41" descr=""/>
          <p:cNvPicPr/>
          <p:nvPr/>
        </p:nvPicPr>
        <p:blipFill>
          <a:blip r:embed="rId10"/>
          <a:stretch/>
        </p:blipFill>
        <p:spPr>
          <a:xfrm rot="16200000">
            <a:off x="1264680" y="2774520"/>
            <a:ext cx="304560" cy="200160"/>
          </a:xfrm>
          <a:prstGeom prst="rect">
            <a:avLst/>
          </a:prstGeom>
          <a:ln>
            <a:noFill/>
          </a:ln>
        </p:spPr>
      </p:pic>
      <p:sp>
        <p:nvSpPr>
          <p:cNvPr id="264" name="CustomShape 22"/>
          <p:cNvSpPr/>
          <p:nvPr/>
        </p:nvSpPr>
        <p:spPr>
          <a:xfrm rot="16200000">
            <a:off x="859680" y="1659240"/>
            <a:ext cx="13982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(inches)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5" name="CustomShape 23"/>
          <p:cNvSpPr/>
          <p:nvPr/>
        </p:nvSpPr>
        <p:spPr>
          <a:xfrm>
            <a:off x="5283360" y="4879440"/>
            <a:ext cx="1398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(cm)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6" name="CustomShape 24"/>
          <p:cNvSpPr/>
          <p:nvPr/>
        </p:nvSpPr>
        <p:spPr>
          <a:xfrm>
            <a:off x="10853280" y="6488640"/>
            <a:ext cx="1431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Andrew Ng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507960" y="371160"/>
            <a:ext cx="110739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Data Compression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5587920" y="902520"/>
            <a:ext cx="60955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Reduce data from 3D to 2D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269" name="Picture 2" descr="C:\Users\tlow\Desktop\cs229a\lectures-slides\assets\pca\pca1.jpg"/>
          <p:cNvPicPr/>
          <p:nvPr/>
        </p:nvPicPr>
        <p:blipFill>
          <a:blip r:embed="rId1"/>
          <a:stretch/>
        </p:blipFill>
        <p:spPr>
          <a:xfrm>
            <a:off x="203040" y="1824120"/>
            <a:ext cx="3835440" cy="3657240"/>
          </a:xfrm>
          <a:prstGeom prst="rect">
            <a:avLst/>
          </a:prstGeom>
          <a:ln>
            <a:noFill/>
          </a:ln>
        </p:spPr>
      </p:pic>
      <p:pic>
        <p:nvPicPr>
          <p:cNvPr id="270" name="Picture 3" descr="C:\Users\tlow\Desktop\cs229a\lectures-slides\assets\pca\pca2.jpg"/>
          <p:cNvPicPr/>
          <p:nvPr/>
        </p:nvPicPr>
        <p:blipFill>
          <a:blip r:embed="rId2"/>
          <a:stretch/>
        </p:blipFill>
        <p:spPr>
          <a:xfrm>
            <a:off x="4082040" y="1835640"/>
            <a:ext cx="3835440" cy="3657240"/>
          </a:xfrm>
          <a:prstGeom prst="rect">
            <a:avLst/>
          </a:prstGeom>
          <a:ln>
            <a:noFill/>
          </a:ln>
        </p:spPr>
      </p:pic>
      <p:pic>
        <p:nvPicPr>
          <p:cNvPr id="271" name="Picture 4" descr="C:\Users\tlow\Desktop\cs229a\lectures-slides\assets\pca\proj.jpg"/>
          <p:cNvPicPr/>
          <p:nvPr/>
        </p:nvPicPr>
        <p:blipFill>
          <a:blip r:embed="rId3"/>
          <a:stretch/>
        </p:blipFill>
        <p:spPr>
          <a:xfrm>
            <a:off x="7958520" y="2006640"/>
            <a:ext cx="3928320" cy="2945880"/>
          </a:xfrm>
          <a:prstGeom prst="rect">
            <a:avLst/>
          </a:prstGeom>
          <a:ln>
            <a:noFill/>
          </a:ln>
        </p:spPr>
      </p:pic>
      <p:pic>
        <p:nvPicPr>
          <p:cNvPr id="272" name="Picture 3" descr=""/>
          <p:cNvPicPr/>
          <p:nvPr/>
        </p:nvPicPr>
        <p:blipFill>
          <a:blip r:embed="rId4"/>
          <a:stretch/>
        </p:blipFill>
        <p:spPr>
          <a:xfrm>
            <a:off x="507960" y="4648320"/>
            <a:ext cx="297000" cy="200160"/>
          </a:xfrm>
          <a:prstGeom prst="rect">
            <a:avLst/>
          </a:prstGeom>
          <a:ln>
            <a:noFill/>
          </a:ln>
        </p:spPr>
      </p:pic>
      <p:pic>
        <p:nvPicPr>
          <p:cNvPr id="273" name="Picture 4" descr=""/>
          <p:cNvPicPr/>
          <p:nvPr/>
        </p:nvPicPr>
        <p:blipFill>
          <a:blip r:embed="rId5"/>
          <a:stretch/>
        </p:blipFill>
        <p:spPr>
          <a:xfrm>
            <a:off x="2743200" y="5156280"/>
            <a:ext cx="304560" cy="200160"/>
          </a:xfrm>
          <a:prstGeom prst="rect">
            <a:avLst/>
          </a:prstGeom>
          <a:ln>
            <a:noFill/>
          </a:ln>
        </p:spPr>
      </p:pic>
      <p:pic>
        <p:nvPicPr>
          <p:cNvPr id="274" name="Picture 5" descr=""/>
          <p:cNvPicPr/>
          <p:nvPr/>
        </p:nvPicPr>
        <p:blipFill>
          <a:blip r:embed="rId6"/>
          <a:stretch/>
        </p:blipFill>
        <p:spPr>
          <a:xfrm>
            <a:off x="7612920" y="4447440"/>
            <a:ext cx="304560" cy="200160"/>
          </a:xfrm>
          <a:prstGeom prst="rect">
            <a:avLst/>
          </a:prstGeom>
          <a:ln>
            <a:noFill/>
          </a:ln>
        </p:spPr>
      </p:pic>
      <p:pic>
        <p:nvPicPr>
          <p:cNvPr id="275" name="Picture 6" descr=""/>
          <p:cNvPicPr/>
          <p:nvPr/>
        </p:nvPicPr>
        <p:blipFill>
          <a:blip r:embed="rId7"/>
          <a:stretch/>
        </p:blipFill>
        <p:spPr>
          <a:xfrm>
            <a:off x="5290920" y="5156280"/>
            <a:ext cx="297000" cy="200160"/>
          </a:xfrm>
          <a:prstGeom prst="rect">
            <a:avLst/>
          </a:prstGeom>
          <a:ln>
            <a:noFill/>
          </a:ln>
        </p:spPr>
      </p:pic>
      <p:pic>
        <p:nvPicPr>
          <p:cNvPr id="276" name="Picture 7" descr=""/>
          <p:cNvPicPr/>
          <p:nvPr/>
        </p:nvPicPr>
        <p:blipFill>
          <a:blip r:embed="rId8"/>
          <a:stretch/>
        </p:blipFill>
        <p:spPr>
          <a:xfrm>
            <a:off x="203040" y="3180960"/>
            <a:ext cx="307080" cy="205560"/>
          </a:xfrm>
          <a:prstGeom prst="rect">
            <a:avLst/>
          </a:prstGeom>
          <a:ln>
            <a:noFill/>
          </a:ln>
        </p:spPr>
      </p:pic>
      <p:pic>
        <p:nvPicPr>
          <p:cNvPr id="277" name="Picture 8" descr=""/>
          <p:cNvPicPr/>
          <p:nvPr/>
        </p:nvPicPr>
        <p:blipFill>
          <a:blip r:embed="rId9"/>
          <a:stretch/>
        </p:blipFill>
        <p:spPr>
          <a:xfrm>
            <a:off x="4032720" y="3936960"/>
            <a:ext cx="307080" cy="205560"/>
          </a:xfrm>
          <a:prstGeom prst="rect">
            <a:avLst/>
          </a:prstGeom>
          <a:ln>
            <a:noFill/>
          </a:ln>
        </p:spPr>
      </p:pic>
      <p:pic>
        <p:nvPicPr>
          <p:cNvPr id="278" name="Picture 10" descr=""/>
          <p:cNvPicPr/>
          <p:nvPr/>
        </p:nvPicPr>
        <p:blipFill>
          <a:blip r:embed="rId10"/>
          <a:stretch/>
        </p:blipFill>
        <p:spPr>
          <a:xfrm>
            <a:off x="11458800" y="4927320"/>
            <a:ext cx="256320" cy="200160"/>
          </a:xfrm>
          <a:prstGeom prst="rect">
            <a:avLst/>
          </a:prstGeom>
          <a:ln>
            <a:noFill/>
          </a:ln>
        </p:spPr>
      </p:pic>
      <p:pic>
        <p:nvPicPr>
          <p:cNvPr id="279" name="Picture 11" descr=""/>
          <p:cNvPicPr/>
          <p:nvPr/>
        </p:nvPicPr>
        <p:blipFill>
          <a:blip r:embed="rId11"/>
          <a:stretch/>
        </p:blipFill>
        <p:spPr>
          <a:xfrm>
            <a:off x="7958520" y="2108160"/>
            <a:ext cx="263880" cy="200160"/>
          </a:xfrm>
          <a:prstGeom prst="rect">
            <a:avLst/>
          </a:prstGeom>
          <a:ln>
            <a:noFill/>
          </a:ln>
        </p:spPr>
      </p:pic>
      <p:sp>
        <p:nvSpPr>
          <p:cNvPr id="280" name="CustomShape 3"/>
          <p:cNvSpPr/>
          <p:nvPr/>
        </p:nvSpPr>
        <p:spPr>
          <a:xfrm>
            <a:off x="10853280" y="6488640"/>
            <a:ext cx="1431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Andrew Ng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507960" y="371160"/>
            <a:ext cx="1107396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Calibri"/>
              </a:rPr>
              <a:t>Principal Component Analysis (PCA) problem formulation</a:t>
            </a:r>
            <a:endParaRPr b="0" lang="en-IN" sz="2670" spc="-1" strike="noStrike">
              <a:latin typeface="Arial"/>
            </a:endParaRPr>
          </a:p>
        </p:txBody>
      </p:sp>
      <p:grpSp>
        <p:nvGrpSpPr>
          <p:cNvPr id="282" name="Group 2"/>
          <p:cNvGrpSpPr/>
          <p:nvPr/>
        </p:nvGrpSpPr>
        <p:grpSpPr>
          <a:xfrm>
            <a:off x="6468480" y="888840"/>
            <a:ext cx="4910400" cy="3682800"/>
            <a:chOff x="6468480" y="888840"/>
            <a:chExt cx="4910400" cy="3682800"/>
          </a:xfrm>
        </p:grpSpPr>
        <p:pic>
          <p:nvPicPr>
            <p:cNvPr id="283" name="Picture 2" descr="C:\Users\tlow\Desktop\cs229a\lectures-slides\assets\pca\15.3.jpg"/>
            <p:cNvPicPr/>
            <p:nvPr/>
          </p:nvPicPr>
          <p:blipFill>
            <a:blip r:embed="rId1"/>
            <a:stretch/>
          </p:blipFill>
          <p:spPr>
            <a:xfrm>
              <a:off x="6468480" y="888840"/>
              <a:ext cx="4910400" cy="3682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4" name="Picture 2" descr=""/>
            <p:cNvPicPr/>
            <p:nvPr/>
          </p:nvPicPr>
          <p:blipFill>
            <a:blip r:embed="rId2"/>
            <a:stretch/>
          </p:blipFill>
          <p:spPr>
            <a:xfrm>
              <a:off x="7664400" y="3877200"/>
              <a:ext cx="297000" cy="200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5" name="Picture 3" descr=""/>
            <p:cNvPicPr/>
            <p:nvPr/>
          </p:nvPicPr>
          <p:blipFill>
            <a:blip r:embed="rId3"/>
            <a:stretch/>
          </p:blipFill>
          <p:spPr>
            <a:xfrm>
              <a:off x="10204200" y="3829680"/>
              <a:ext cx="304560" cy="200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6" name="Picture 4" descr=""/>
            <p:cNvPicPr/>
            <p:nvPr/>
          </p:nvPicPr>
          <p:blipFill>
            <a:blip r:embed="rId4"/>
            <a:stretch/>
          </p:blipFill>
          <p:spPr>
            <a:xfrm>
              <a:off x="6546600" y="1662120"/>
              <a:ext cx="307080" cy="2055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7" name="CustomShape 3"/>
          <p:cNvSpPr/>
          <p:nvPr/>
        </p:nvSpPr>
        <p:spPr>
          <a:xfrm>
            <a:off x="507960" y="4343400"/>
            <a:ext cx="11277360" cy="171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670" spc="-1" strike="noStrike">
                <a:solidFill>
                  <a:srgbClr val="000000"/>
                </a:solidFill>
                <a:latin typeface="Calibri"/>
              </a:rPr>
              <a:t>Reduce from 2-dimension to 1-dimension: Find a direction (a vector                   )</a:t>
            </a:r>
            <a:endParaRPr b="0" lang="en-IN" sz="267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70" spc="-1" strike="noStrike">
                <a:solidFill>
                  <a:srgbClr val="000000"/>
                </a:solidFill>
                <a:latin typeface="Calibri"/>
              </a:rPr>
              <a:t>onto which to project the data so as to minimize the projection error.</a:t>
            </a:r>
            <a:endParaRPr b="0" lang="en-IN" sz="2670" spc="-1" strike="noStrike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507960" y="5228280"/>
            <a:ext cx="11073960" cy="13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670" spc="-1" strike="noStrike">
                <a:solidFill>
                  <a:srgbClr val="000000"/>
                </a:solidFill>
                <a:latin typeface="Calibri"/>
              </a:rPr>
              <a:t>Reduce from n-dimension to k-dimension: Find    vectors </a:t>
            </a:r>
            <a:endParaRPr b="0" lang="en-IN" sz="267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70" spc="-1" strike="noStrike">
                <a:solidFill>
                  <a:srgbClr val="000000"/>
                </a:solidFill>
                <a:latin typeface="Calibri"/>
              </a:rPr>
              <a:t>onto which to project the data, so as to minimize the projection error.</a:t>
            </a:r>
            <a:endParaRPr b="0" lang="en-IN" sz="2670" spc="-1" strike="noStrike">
              <a:latin typeface="Arial"/>
            </a:endParaRPr>
          </a:p>
        </p:txBody>
      </p:sp>
      <p:pic>
        <p:nvPicPr>
          <p:cNvPr id="289" name="Picture 6" descr=""/>
          <p:cNvPicPr/>
          <p:nvPr/>
        </p:nvPicPr>
        <p:blipFill>
          <a:blip r:embed="rId5"/>
          <a:stretch/>
        </p:blipFill>
        <p:spPr>
          <a:xfrm>
            <a:off x="7172280" y="5366520"/>
            <a:ext cx="154440" cy="238320"/>
          </a:xfrm>
          <a:prstGeom prst="rect">
            <a:avLst/>
          </a:prstGeom>
          <a:ln>
            <a:noFill/>
          </a:ln>
        </p:spPr>
      </p:pic>
      <p:pic>
        <p:nvPicPr>
          <p:cNvPr id="290" name="Picture 7" descr=""/>
          <p:cNvPicPr/>
          <p:nvPr/>
        </p:nvPicPr>
        <p:blipFill>
          <a:blip r:embed="rId6"/>
          <a:stretch/>
        </p:blipFill>
        <p:spPr>
          <a:xfrm>
            <a:off x="8463600" y="5300280"/>
            <a:ext cx="2529360" cy="370440"/>
          </a:xfrm>
          <a:prstGeom prst="rect">
            <a:avLst/>
          </a:prstGeom>
          <a:ln>
            <a:noFill/>
          </a:ln>
        </p:spPr>
      </p:pic>
      <p:pic>
        <p:nvPicPr>
          <p:cNvPr id="291" name="Picture 8" descr=""/>
          <p:cNvPicPr/>
          <p:nvPr/>
        </p:nvPicPr>
        <p:blipFill>
          <a:blip r:embed="rId7"/>
          <a:stretch/>
        </p:blipFill>
        <p:spPr>
          <a:xfrm>
            <a:off x="9972720" y="4412520"/>
            <a:ext cx="1361160" cy="319680"/>
          </a:xfrm>
          <a:prstGeom prst="rect">
            <a:avLst/>
          </a:prstGeom>
          <a:ln>
            <a:noFill/>
          </a:ln>
        </p:spPr>
      </p:pic>
      <p:pic>
        <p:nvPicPr>
          <p:cNvPr id="292" name="Picture 9" descr=""/>
          <p:cNvPicPr/>
          <p:nvPr/>
        </p:nvPicPr>
        <p:blipFill>
          <a:blip r:embed="rId8"/>
          <a:stretch/>
        </p:blipFill>
        <p:spPr>
          <a:xfrm>
            <a:off x="10217160" y="783720"/>
            <a:ext cx="1409400" cy="240840"/>
          </a:xfrm>
          <a:prstGeom prst="rect">
            <a:avLst/>
          </a:prstGeom>
          <a:ln>
            <a:noFill/>
          </a:ln>
        </p:spPr>
      </p:pic>
      <p:pic>
        <p:nvPicPr>
          <p:cNvPr id="293" name="Picture 10" descr=""/>
          <p:cNvPicPr/>
          <p:nvPr/>
        </p:nvPicPr>
        <p:blipFill>
          <a:blip r:embed="rId9"/>
          <a:stretch/>
        </p:blipFill>
        <p:spPr>
          <a:xfrm>
            <a:off x="10725120" y="1155600"/>
            <a:ext cx="901440" cy="230760"/>
          </a:xfrm>
          <a:prstGeom prst="rect">
            <a:avLst/>
          </a:prstGeom>
          <a:ln>
            <a:noFill/>
          </a:ln>
        </p:spPr>
      </p:pic>
      <p:grpSp>
        <p:nvGrpSpPr>
          <p:cNvPr id="294" name="Group 5"/>
          <p:cNvGrpSpPr/>
          <p:nvPr/>
        </p:nvGrpSpPr>
        <p:grpSpPr>
          <a:xfrm>
            <a:off x="1680120" y="1008360"/>
            <a:ext cx="4095360" cy="3172320"/>
            <a:chOff x="1680120" y="1008360"/>
            <a:chExt cx="4095360" cy="3172320"/>
          </a:xfrm>
        </p:grpSpPr>
        <p:sp>
          <p:nvSpPr>
            <p:cNvPr id="295" name="CustomShape 6"/>
            <p:cNvSpPr/>
            <p:nvPr/>
          </p:nvSpPr>
          <p:spPr>
            <a:xfrm flipV="1">
              <a:off x="3785400" y="1204920"/>
              <a:ext cx="360" cy="2975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>
                  <a:lumMod val="50000"/>
                  <a:lumOff val="50000"/>
                </a:schemeClr>
              </a:solidFill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6" name="CustomShape 7"/>
            <p:cNvSpPr/>
            <p:nvPr/>
          </p:nvSpPr>
          <p:spPr>
            <a:xfrm>
              <a:off x="1680120" y="2926080"/>
              <a:ext cx="40953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>
                  <a:lumMod val="50000"/>
                  <a:lumOff val="50000"/>
                </a:schemeClr>
              </a:solidFill>
              <a:tailEnd len="med" type="arrow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7" name="CustomShape 8"/>
            <p:cNvSpPr/>
            <p:nvPr/>
          </p:nvSpPr>
          <p:spPr>
            <a:xfrm rot="2671800">
              <a:off x="4186440" y="2405520"/>
              <a:ext cx="212760" cy="2127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8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8" name="CustomShape 9"/>
            <p:cNvSpPr/>
            <p:nvPr/>
          </p:nvSpPr>
          <p:spPr>
            <a:xfrm rot="2671800">
              <a:off x="4876560" y="1643760"/>
              <a:ext cx="212760" cy="2127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8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9" name="CustomShape 10"/>
            <p:cNvSpPr/>
            <p:nvPr/>
          </p:nvSpPr>
          <p:spPr>
            <a:xfrm rot="2671800">
              <a:off x="4799880" y="2222280"/>
              <a:ext cx="212760" cy="2127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8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0" name="CustomShape 11"/>
            <p:cNvSpPr/>
            <p:nvPr/>
          </p:nvSpPr>
          <p:spPr>
            <a:xfrm rot="2671800">
              <a:off x="2020680" y="3899520"/>
              <a:ext cx="212760" cy="2127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8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1" name="CustomShape 12"/>
            <p:cNvSpPr/>
            <p:nvPr/>
          </p:nvSpPr>
          <p:spPr>
            <a:xfrm rot="2671800">
              <a:off x="2784240" y="3736440"/>
              <a:ext cx="212760" cy="2127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8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2" name="Picture 35" descr=""/>
            <p:cNvPicPr/>
            <p:nvPr/>
          </p:nvPicPr>
          <p:blipFill>
            <a:blip r:embed="rId10"/>
            <a:stretch/>
          </p:blipFill>
          <p:spPr>
            <a:xfrm>
              <a:off x="3900240" y="1008360"/>
              <a:ext cx="229320" cy="145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3" name="Picture 36" descr=""/>
            <p:cNvPicPr/>
            <p:nvPr/>
          </p:nvPicPr>
          <p:blipFill>
            <a:blip r:embed="rId11"/>
            <a:stretch/>
          </p:blipFill>
          <p:spPr>
            <a:xfrm>
              <a:off x="5551920" y="3154320"/>
              <a:ext cx="223560" cy="1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4" name="CustomShape 13"/>
          <p:cNvSpPr/>
          <p:nvPr/>
        </p:nvSpPr>
        <p:spPr>
          <a:xfrm>
            <a:off x="10853280" y="6488640"/>
            <a:ext cx="1431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Andrew Ng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>
                <p:childTnLst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icture 2" descr="image14"/>
          <p:cNvPicPr/>
          <p:nvPr/>
        </p:nvPicPr>
        <p:blipFill>
          <a:blip r:embed="rId1"/>
          <a:stretch/>
        </p:blipFill>
        <p:spPr>
          <a:xfrm>
            <a:off x="1523880" y="0"/>
            <a:ext cx="8864280" cy="684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Covariance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TextShape 2"/>
          <p:cNvSpPr txBox="1"/>
          <p:nvPr/>
        </p:nvSpPr>
        <p:spPr>
          <a:xfrm>
            <a:off x="838080" y="1690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Variance and Covariance: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Measure of the “spread” of a set of points around their center of mass(mean)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Variance: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Measure of the deviation from the mean for points in one dimension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Covariance: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Measure of how much each of the dimensions vary from the mean with </a:t>
            </a:r>
            <a:r>
              <a:rPr b="1" lang="en-US" sz="2400" spc="-1" strike="noStrike">
                <a:solidFill>
                  <a:srgbClr val="548235"/>
                </a:solidFill>
                <a:latin typeface="Calibri"/>
              </a:rPr>
              <a:t>respect to each other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1311840" y="5410800"/>
            <a:ext cx="971280" cy="6055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4"/>
          <p:cNvSpPr/>
          <p:nvPr/>
        </p:nvSpPr>
        <p:spPr>
          <a:xfrm>
            <a:off x="924120" y="5090400"/>
            <a:ext cx="11701800" cy="1233000"/>
          </a:xfrm>
          <a:prstGeom prst="rect">
            <a:avLst/>
          </a:prstGeom>
          <a:noFill/>
          <a:ln w="28440">
            <a:solidFill>
              <a:schemeClr val="accent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500" spc="-1" strike="noStrike">
                <a:solidFill>
                  <a:srgbClr val="000000"/>
                </a:solidFill>
                <a:latin typeface="Calibri"/>
              </a:rPr>
              <a:t>Covariance is measured between two dimensions </a:t>
            </a:r>
            <a:endParaRPr b="0" lang="en-IN" sz="25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500" spc="-1" strike="noStrike">
                <a:solidFill>
                  <a:srgbClr val="000000"/>
                </a:solidFill>
                <a:latin typeface="Calibri"/>
              </a:rPr>
              <a:t>Covariance sees if there is a relation between two dimensions </a:t>
            </a:r>
            <a:endParaRPr b="0" lang="en-IN" sz="25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500" spc="-1" strike="noStrike">
                <a:solidFill>
                  <a:srgbClr val="000000"/>
                </a:solidFill>
                <a:latin typeface="Calibri"/>
              </a:rPr>
              <a:t>Covariance between one dimension is the variance</a:t>
            </a:r>
            <a:endParaRPr b="0" lang="en-IN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998</TotalTime>
  <Application>LibreOffice/6.4.7.2$Linux_X86_64 LibreOffice_project/40$Build-2</Application>
  <Words>781</Words>
  <Paragraphs>154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2016-05-31T05:57:10Z</dcterms:created>
  <dc:creator>Fereshteh Sadeghi</dc:creator>
  <dc:description/>
  <dc:language>en-IN</dc:language>
  <cp:lastModifiedBy/>
  <cp:lastPrinted>2016-05-31T22:22:38Z</cp:lastPrinted>
  <dcterms:modified xsi:type="dcterms:W3CDTF">2023-04-03T21:35:14Z</dcterms:modified>
  <cp:revision>24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35</vt:i4>
  </property>
</Properties>
</file>